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4"/>
  </p:notesMasterIdLst>
  <p:handoutMasterIdLst>
    <p:handoutMasterId r:id="rId25"/>
  </p:handoutMasterIdLst>
  <p:sldIdLst>
    <p:sldId id="307" r:id="rId2"/>
    <p:sldId id="257" r:id="rId3"/>
    <p:sldId id="264" r:id="rId4"/>
    <p:sldId id="263" r:id="rId5"/>
    <p:sldId id="309" r:id="rId6"/>
    <p:sldId id="310" r:id="rId7"/>
    <p:sldId id="311" r:id="rId8"/>
    <p:sldId id="312" r:id="rId9"/>
    <p:sldId id="313" r:id="rId10"/>
    <p:sldId id="314" r:id="rId11"/>
    <p:sldId id="316" r:id="rId12"/>
    <p:sldId id="317" r:id="rId13"/>
    <p:sldId id="318" r:id="rId14"/>
    <p:sldId id="320" r:id="rId15"/>
    <p:sldId id="321" r:id="rId16"/>
    <p:sldId id="322" r:id="rId17"/>
    <p:sldId id="315" r:id="rId18"/>
    <p:sldId id="319" r:id="rId19"/>
    <p:sldId id="323" r:id="rId20"/>
    <p:sldId id="324" r:id="rId21"/>
    <p:sldId id="325" r:id="rId22"/>
    <p:sldId id="327" r:id="rId23"/>
  </p:sldIdLst>
  <p:sldSz cx="9144000" cy="5143500" type="screen16x9"/>
  <p:notesSz cx="6858000" cy="9144000"/>
  <p:embeddedFontLst>
    <p:embeddedFont>
      <p:font typeface="A Iranian Sans" panose="01000500000000020002" pitchFamily="2" charset="-78"/>
      <p:regular r:id="rId26"/>
    </p:embeddedFont>
    <p:embeddedFont>
      <p:font typeface="B Nazanin" panose="00000400000000000000" pitchFamily="2" charset="-78"/>
      <p:regular r:id="rId27"/>
      <p:bold r:id="rId28"/>
    </p:embeddedFont>
    <p:embeddedFont>
      <p:font typeface="B Roya" panose="00000400000000000000" pitchFamily="2" charset="-78"/>
      <p:regular r:id="rId29"/>
      <p:bold r:id="rId30"/>
    </p:embeddedFont>
    <p:embeddedFont>
      <p:font typeface="B Zar" panose="00000400000000000000" pitchFamily="2" charset="-78"/>
      <p:regular r:id="rId31"/>
      <p:bold r:id="rId32"/>
    </p:embeddedFont>
    <p:embeddedFont>
      <p:font typeface="Cambria" panose="02040503050406030204" pitchFamily="18" charset="0"/>
      <p:regular r:id="rId33"/>
      <p:bold r:id="rId34"/>
      <p:italic r:id="rId35"/>
      <p:boldItalic r:id="rId36"/>
    </p:embeddedFont>
    <p:embeddedFont>
      <p:font typeface="Gill Sans MT" panose="020B0502020104020203" pitchFamily="34" charset="0"/>
      <p:regular r:id="rId37"/>
      <p:bold r:id="rId38"/>
      <p:italic r:id="rId39"/>
      <p:boldItalic r:id="rId40"/>
    </p:embeddedFont>
    <p:embeddedFont>
      <p:font typeface="IBM Plex Mono" panose="020B0509050203000203" pitchFamily="49" charset="0"/>
      <p:regular r:id="rId41"/>
      <p:bold r:id="rId42"/>
      <p:italic r:id="rId43"/>
      <p:boldItalic r:id="rId44"/>
    </p:embeddedFont>
    <p:embeddedFont>
      <p:font typeface="JetBrains Mono" panose="020B0509020102050004" pitchFamily="49"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Roboto Condensed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CFD7DF"/>
    <a:srgbClr val="A9B7C6"/>
    <a:srgbClr val="4E39E9"/>
    <a:srgbClr val="5AC889"/>
    <a:srgbClr val="EDA333"/>
    <a:srgbClr val="D9A115"/>
    <a:srgbClr val="966A1A"/>
    <a:srgbClr val="7F6139"/>
    <a:srgbClr val="824A4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autoAdjust="0"/>
  </p:normalViewPr>
  <p:slideViewPr>
    <p:cSldViewPr snapToGrid="0">
      <p:cViewPr varScale="1">
        <p:scale>
          <a:sx n="138" d="100"/>
          <a:sy n="138" d="100"/>
        </p:scale>
        <p:origin x="306" y="114"/>
      </p:cViewPr>
      <p:guideLst/>
    </p:cSldViewPr>
  </p:slideViewPr>
  <p:outlineViewPr>
    <p:cViewPr>
      <p:scale>
        <a:sx n="33" d="100"/>
        <a:sy n="33" d="100"/>
      </p:scale>
      <p:origin x="0" y="-87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BAC772-1BD1-9330-B62C-96C4E08689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A9E502-E285-6985-6273-C29ADCBAB7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BC3A48-4B41-459F-BEF9-60CBD4B8D513}" type="datetimeFigureOut">
              <a:rPr lang="en-GB" smtClean="0"/>
              <a:t>15/03/2025</a:t>
            </a:fld>
            <a:endParaRPr lang="en-GB"/>
          </a:p>
        </p:txBody>
      </p:sp>
      <p:sp>
        <p:nvSpPr>
          <p:cNvPr id="4" name="Footer Placeholder 3">
            <a:extLst>
              <a:ext uri="{FF2B5EF4-FFF2-40B4-BE49-F238E27FC236}">
                <a16:creationId xmlns:a16="http://schemas.microsoft.com/office/drawing/2014/main" id="{474060DE-FE59-7D85-38D4-6564A33D99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ar-SA"/>
              <a:t>تست </a:t>
            </a:r>
            <a:endParaRPr lang="en-GB"/>
          </a:p>
        </p:txBody>
      </p:sp>
      <p:sp>
        <p:nvSpPr>
          <p:cNvPr id="5" name="Slide Number Placeholder 4">
            <a:extLst>
              <a:ext uri="{FF2B5EF4-FFF2-40B4-BE49-F238E27FC236}">
                <a16:creationId xmlns:a16="http://schemas.microsoft.com/office/drawing/2014/main" id="{A7D3F05A-66C5-69E6-8EE3-C970ADE0C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99D2BB-AF82-440E-99DB-FA6383E89E88}" type="slidenum">
              <a:rPr lang="en-GB" smtClean="0"/>
              <a:t>‹#›</a:t>
            </a:fld>
            <a:endParaRPr lang="en-GB"/>
          </a:p>
        </p:txBody>
      </p:sp>
    </p:spTree>
    <p:extLst>
      <p:ext uri="{BB962C8B-B14F-4D97-AF65-F5344CB8AC3E}">
        <p14:creationId xmlns:p14="http://schemas.microsoft.com/office/powerpoint/2010/main" val="381645583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1FB3CA89-B973-43F9-ED6C-C3AC11CDDE3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2A6868FF-95BC-C1BE-812B-CBB82F45B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1FDADE8-F07C-8B21-58BF-6985AA143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0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5DABD820-2BC8-B28F-99E2-989F6681E526}"/>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CE45CE5-6712-B7F1-4D81-B9740303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87114B2-AFC3-71DF-104F-0E242DFC4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17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5D1F6FD-1D8C-E4F4-FFF6-97EDCFAC3EEB}"/>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02D29618-D140-8C11-480B-603688513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82EA754C-BE64-0862-39C5-674FAC6E4F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3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F7242402-CBA4-CA16-9FDA-23C48A6E1C84}"/>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156CD673-007C-EC9A-3EA0-0E80E798B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37140D1-E9C5-A4D0-3E33-5AB1ED142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07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9F843B22-EEA9-7391-7794-5BF17C5569C5}"/>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BED1C2C0-40F7-953D-0838-D021A1C9F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0940BD93-2EA5-800A-98E8-E9A9779A35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2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AB1641F-6863-5BAF-2B3A-698A71AABA5B}"/>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01151ECD-D773-E25B-92C8-C14F2DF9DF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1BCECACC-0CF8-94A5-A3EA-A7876722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BB46A6A8-5A57-E29B-A049-9E503F484BFA}"/>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E52D646E-93F6-082C-8661-6D36FE1D0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5E91511-5C2E-DDCB-3D56-7A4EC5F53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5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29420467-7764-2B6B-E625-AB7E01B4F375}"/>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B413D618-A55C-7294-9D8B-358DBA9C5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7218071E-65C0-2B4A-9B40-F564D9A50B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1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6D36FED4-F520-FD54-D835-6476B79FEFEC}"/>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4B79AFE-CC70-1B98-782B-13EA387B8D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ECF750D1-A904-99C9-1A04-48801B232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29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81D73AA-23AF-662A-8274-45B5B7E86A9D}"/>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374C9DFE-BDC0-706D-AC2D-1CF387286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09B0374-4FB0-7FC7-5D8D-7D1B7C539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079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11911A6-B404-01FF-9CB9-DD9D3D6F79BF}"/>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CE95ADB1-36A9-6B49-C17C-4364C32C2B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CD0FA53A-CC2F-8B94-0D17-8112351C40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59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9E553DC-894C-1285-575C-8A7D82035091}"/>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DA2856E-6014-EB7B-5E96-8996BB8F2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26AEE2AA-079E-549E-75A3-8E3C0165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36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53F7C8B-AA6B-41CA-F3C3-E89B87D99EB9}"/>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59787F15-D711-923B-4766-EC529C1DD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BBD7594-3AE6-047D-2CBD-ADCA00B92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0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48F738F5-D3B0-CAD7-6209-86CB40E52CA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DB4E1379-9C0F-FADF-78C2-9C34C2029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FC8C410A-0FD1-0E89-DB91-2EE2A4851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7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ECE3CBAD-0330-3EA7-68DF-DF3526BB147E}"/>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AFAA9717-60C4-896C-1954-F9AE5A9391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6D73E666-B5E8-A599-E79F-0D3F4F92D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85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7442342E-EDFC-3A1A-43AF-B793A0195F60}"/>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477E89DD-6B1C-6620-21C5-78DD49291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DDFDC1B0-BF3B-F44B-B915-A12775A52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a:extLst>
            <a:ext uri="{FF2B5EF4-FFF2-40B4-BE49-F238E27FC236}">
              <a16:creationId xmlns:a16="http://schemas.microsoft.com/office/drawing/2014/main" id="{455490A0-58D2-76EB-2868-51CC1DB59974}"/>
            </a:ext>
          </a:extLst>
        </p:cNvPr>
        <p:cNvGrpSpPr/>
        <p:nvPr/>
      </p:nvGrpSpPr>
      <p:grpSpPr>
        <a:xfrm>
          <a:off x="0" y="0"/>
          <a:ext cx="0" cy="0"/>
          <a:chOff x="0" y="0"/>
          <a:chExt cx="0" cy="0"/>
        </a:xfrm>
      </p:grpSpPr>
      <p:sp>
        <p:nvSpPr>
          <p:cNvPr id="1730" name="Google Shape;1730;g24ed99bf1a4_0_481:notes">
            <a:extLst>
              <a:ext uri="{FF2B5EF4-FFF2-40B4-BE49-F238E27FC236}">
                <a16:creationId xmlns:a16="http://schemas.microsoft.com/office/drawing/2014/main" id="{3A7CA276-7268-E0E5-070E-8CE61AA73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a:extLst>
              <a:ext uri="{FF2B5EF4-FFF2-40B4-BE49-F238E27FC236}">
                <a16:creationId xmlns:a16="http://schemas.microsoft.com/office/drawing/2014/main" id="{E63A6388-86CC-A957-CBEC-73523D880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8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a:extLst>
            <a:ext uri="{FF2B5EF4-FFF2-40B4-BE49-F238E27FC236}">
              <a16:creationId xmlns:a16="http://schemas.microsoft.com/office/drawing/2014/main" id="{0C075E5D-F8F5-6BD5-5143-3B07E16D4878}"/>
            </a:ext>
          </a:extLst>
        </p:cNvPr>
        <p:cNvGrpSpPr/>
        <p:nvPr/>
      </p:nvGrpSpPr>
      <p:grpSpPr>
        <a:xfrm>
          <a:off x="0" y="0"/>
          <a:ext cx="0" cy="0"/>
          <a:chOff x="0" y="0"/>
          <a:chExt cx="0" cy="0"/>
        </a:xfrm>
      </p:grpSpPr>
      <p:sp>
        <p:nvSpPr>
          <p:cNvPr id="1664" name="Google Shape;1664;g24e6b4d5c31_0_143:notes">
            <a:extLst>
              <a:ext uri="{FF2B5EF4-FFF2-40B4-BE49-F238E27FC236}">
                <a16:creationId xmlns:a16="http://schemas.microsoft.com/office/drawing/2014/main" id="{FFE696F3-2E88-CF79-D1DD-A35525418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a:extLst>
              <a:ext uri="{FF2B5EF4-FFF2-40B4-BE49-F238E27FC236}">
                <a16:creationId xmlns:a16="http://schemas.microsoft.com/office/drawing/2014/main" id="{A0D6F169-A357-9BB1-5A90-1BD0190CB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8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260A4647-FF00-C40C-4D75-8202685D4244}"/>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C762552F-859C-6F4D-696D-9AA6D9DC734E}"/>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458F56AD-00AD-27D8-B183-1F060165ECC5}"/>
              </a:ext>
            </a:extLst>
          </p:cNvPr>
          <p:cNvSpPr>
            <a:spLocks noGrp="1"/>
          </p:cNvSpPr>
          <p:nvPr>
            <p:ph type="ftr" sz="quarter" idx="10"/>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2" name="Footer Placeholder 1">
            <a:extLst>
              <a:ext uri="{FF2B5EF4-FFF2-40B4-BE49-F238E27FC236}">
                <a16:creationId xmlns:a16="http://schemas.microsoft.com/office/drawing/2014/main" id="{0DD9B2B7-1CD7-378A-3839-C797CBD0B34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0" r:id="rId4"/>
    <p:sldLayoutId id="2147483672" r:id="rId5"/>
    <p:sldLayoutId id="2147483676" r:id="rId6"/>
    <p:sldLayoutId id="21474836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java/java_ref_string.asp"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tutorialspoint.com/jav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java/java_documentation.ht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D9A115"/>
                </a:solidFill>
                <a:cs typeface="B Roya" panose="00000400000000000000" pitchFamily="2" charset="-78"/>
              </a:rPr>
            </a:br>
            <a:r>
              <a:rPr lang="fa-IR" sz="2000" b="0">
                <a:solidFill>
                  <a:srgbClr val="C39113"/>
                </a:solidFill>
                <a:cs typeface="B Zar" panose="00000400000000000000" pitchFamily="2" charset="-78"/>
              </a:rPr>
              <a:t>دستورکار 3</a:t>
            </a:r>
            <a:r>
              <a:rPr lang="fa-IR" b="0">
                <a:solidFill>
                  <a:srgbClr val="EDA333"/>
                </a:solidFill>
                <a:cs typeface="B Zar" panose="00000400000000000000" pitchFamily="2" charset="-78"/>
              </a:rPr>
              <a:t> </a:t>
            </a:r>
            <a:endParaRPr b="0">
              <a:solidFill>
                <a:srgbClr val="EDA33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96803" y="2823723"/>
            <a:ext cx="5638800" cy="1200329"/>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Object Composition</a:t>
            </a:r>
          </a:p>
          <a:p>
            <a:pPr algn="ctr" rtl="1"/>
            <a:r>
              <a:rPr lang="fa-IR" sz="1800">
                <a:solidFill>
                  <a:schemeClr val="accent4"/>
                </a:solidFill>
                <a:cs typeface="B Zar" panose="00000400000000000000" pitchFamily="2" charset="-78"/>
              </a:rPr>
              <a:t>رشته ها در </a:t>
            </a:r>
            <a:r>
              <a:rPr lang="en-US" sz="1800">
                <a:solidFill>
                  <a:schemeClr val="accent4"/>
                </a:solidFill>
                <a:cs typeface="B Zar" panose="00000400000000000000" pitchFamily="2" charset="-78"/>
              </a:rPr>
              <a:t>Java</a:t>
            </a:r>
            <a:r>
              <a:rPr lang="fa-IR" sz="1800">
                <a:solidFill>
                  <a:schemeClr val="accent4"/>
                </a:solidFill>
                <a:cs typeface="B Zar" panose="00000400000000000000" pitchFamily="2" charset="-78"/>
              </a:rPr>
              <a:t> و برخی </a:t>
            </a:r>
            <a:r>
              <a:rPr lang="en-US" sz="1800">
                <a:solidFill>
                  <a:schemeClr val="accent4"/>
                </a:solidFill>
                <a:cs typeface="B Zar" panose="00000400000000000000" pitchFamily="2" charset="-78"/>
              </a:rPr>
              <a:t>method</a:t>
            </a:r>
            <a:r>
              <a:rPr lang="fa-IR" sz="1800">
                <a:solidFill>
                  <a:schemeClr val="accent4"/>
                </a:solidFill>
                <a:cs typeface="B Zar" panose="00000400000000000000" pitchFamily="2" charset="-78"/>
              </a:rPr>
              <a:t> های پرکاربرد</a:t>
            </a:r>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 آن</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بررسی نحوه های ساختن رشته ها</a:t>
            </a:r>
            <a:endParaRPr lang="en-US"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Javadoc</a:t>
            </a:r>
            <a:r>
              <a:rPr lang="fa-IR" sz="1800">
                <a:solidFill>
                  <a:schemeClr val="accent4"/>
                </a:solidFill>
                <a:cs typeface="B Zar" panose="00000400000000000000" pitchFamily="2" charset="-78"/>
              </a:rPr>
              <a:t>  و مستند سازی کد</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791567E-196A-B06E-80BF-8C5E65AC1257}"/>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62376C08-F051-B436-AC14-BFCF63E832A7}"/>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1AE18A3F-6FB9-9608-1BB4-8011E2B772B0}"/>
              </a:ext>
            </a:extLst>
          </p:cNvPr>
          <p:cNvSpPr txBox="1"/>
          <p:nvPr/>
        </p:nvSpPr>
        <p:spPr>
          <a:xfrm>
            <a:off x="357521" y="1054100"/>
            <a:ext cx="8011778" cy="1015663"/>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نکته ای که باید به آن دقت کرد این است که در زبان جاوا استفاده از عملگر == برای مقایسه دو </a:t>
            </a:r>
            <a:r>
              <a:rPr lang="en-US" sz="2000" b="0" i="0">
                <a:solidFill>
                  <a:srgbClr val="000000"/>
                </a:solidFill>
                <a:effectLst/>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a:t>
            </a:r>
            <a:r>
              <a:rPr lang="fa-IR" sz="2000" b="0" i="0">
                <a:solidFill>
                  <a:srgbClr val="000000"/>
                </a:solidFill>
                <a:effectLst/>
                <a:latin typeface="Gill Sans MT" panose="020B0502020104020203" pitchFamily="34" charset="0"/>
                <a:cs typeface="B Nazanin" panose="00000400000000000000" pitchFamily="2" charset="-78"/>
              </a:rPr>
              <a:t> صرفا محل دو شیء در حافظه را مقایسه می کند.  </a:t>
            </a:r>
          </a:p>
          <a:p>
            <a:pPr algn="r" rtl="1"/>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7539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4A9B6A35-F129-DA3C-BA2D-A8A26794C38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C9BAF382-CF02-B5FF-4FE6-DDAB71BAD555}"/>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مقایسه دو رشته با عملگر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D45F0373-A1F7-C3DD-93A2-1E937E03160D}"/>
              </a:ext>
            </a:extLst>
          </p:cNvPr>
          <p:cNvSpPr txBox="1"/>
          <p:nvPr/>
        </p:nvSpPr>
        <p:spPr>
          <a:xfrm>
            <a:off x="357521" y="952500"/>
            <a:ext cx="8011778" cy="10156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با توجه به کاربرد </a:t>
            </a:r>
            <a:r>
              <a:rPr lang="en-US" sz="2000">
                <a:latin typeface="Gill Sans MT" panose="020B0502020104020203" pitchFamily="34" charset="0"/>
                <a:cs typeface="B Nazanin" panose="00000400000000000000" pitchFamily="2" charset="-78"/>
              </a:rPr>
              <a:t>String Constant Pool</a:t>
            </a:r>
            <a:r>
              <a:rPr lang="fa-IR" sz="2000">
                <a:latin typeface="Gill Sans MT" panose="020B0502020104020203" pitchFamily="34" charset="0"/>
                <a:cs typeface="B Nazanin" panose="00000400000000000000" pitchFamily="2" charset="-78"/>
              </a:rPr>
              <a:t> و اینکه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ها نیز در جاوا اساساً </a:t>
            </a:r>
            <a:r>
              <a:rPr lang="en-US" sz="2000">
                <a:latin typeface="Gill Sans MT" panose="020B0502020104020203" pitchFamily="34" charset="0"/>
                <a:cs typeface="B Nazanin" panose="00000400000000000000" pitchFamily="2" charset="-78"/>
              </a:rPr>
              <a:t>object</a:t>
            </a:r>
            <a:r>
              <a:rPr lang="fa-IR" sz="2000">
                <a:latin typeface="Gill Sans MT" panose="020B0502020104020203" pitchFamily="34" charset="0"/>
                <a:cs typeface="B Nazanin" panose="00000400000000000000" pitchFamily="2" charset="-78"/>
              </a:rPr>
              <a:t> هستند  خروجی قطعه کد های زیر را حدس زده و حدس خود را از طریق اجرای آن ها در </a:t>
            </a:r>
            <a:r>
              <a:rPr lang="en-US" sz="2000">
                <a:latin typeface="Gill Sans MT" panose="020B0502020104020203" pitchFamily="34" charset="0"/>
                <a:cs typeface="B Nazanin" panose="00000400000000000000" pitchFamily="2" charset="-78"/>
              </a:rPr>
              <a:t>IDE</a:t>
            </a:r>
            <a:r>
              <a:rPr lang="fa-IR" sz="2000">
                <a:latin typeface="Gill Sans MT" panose="020B0502020104020203" pitchFamily="34" charset="0"/>
                <a:cs typeface="B Nazanin" panose="00000400000000000000" pitchFamily="2" charset="-78"/>
              </a:rPr>
              <a:t> بیازمایید.</a:t>
            </a:r>
            <a:endParaRPr lang="en-GB" sz="2000">
              <a:latin typeface="Gill Sans MT" panose="020B0502020104020203" pitchFamily="34" charset="0"/>
              <a:cs typeface="B Nazanin" panose="00000400000000000000" pitchFamily="2" charset="-78"/>
            </a:endParaRPr>
          </a:p>
          <a:p>
            <a:pPr algn="r" rtl="1"/>
            <a:endParaRPr lang="fa-IR" sz="2000">
              <a:latin typeface="Gill Sans MT" panose="020B0502020104020203" pitchFamily="34" charset="0"/>
              <a:cs typeface="B Nazanin" panose="00000400000000000000" pitchFamily="2" charset="-78"/>
            </a:endParaRPr>
          </a:p>
        </p:txBody>
      </p:sp>
      <p:sp>
        <p:nvSpPr>
          <p:cNvPr id="5" name="Rectangle 1">
            <a:extLst>
              <a:ext uri="{FF2B5EF4-FFF2-40B4-BE49-F238E27FC236}">
                <a16:creationId xmlns:a16="http://schemas.microsoft.com/office/drawing/2014/main" id="{869BF896-7312-0360-A611-39D15AB5335B}"/>
              </a:ext>
            </a:extLst>
          </p:cNvPr>
          <p:cNvSpPr>
            <a:spLocks noChangeArrowheads="1"/>
          </p:cNvSpPr>
          <p:nvPr/>
        </p:nvSpPr>
        <p:spPr bwMode="auto">
          <a:xfrm>
            <a:off x="4572000" y="2897699"/>
            <a:ext cx="3797299"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5CEB9D3-3FE7-6DDB-EAAA-CD4D8D12A4DF}"/>
              </a:ext>
            </a:extLst>
          </p:cNvPr>
          <p:cNvSpPr>
            <a:spLocks noChangeArrowheads="1"/>
          </p:cNvSpPr>
          <p:nvPr/>
        </p:nvSpPr>
        <p:spPr bwMode="auto">
          <a:xfrm>
            <a:off x="685801" y="3497863"/>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new </a:t>
            </a:r>
            <a:r>
              <a:rPr kumimoji="0" lang="en-US" altLang="en-US" sz="900" b="0" i="0" u="none" strike="noStrike" cap="none" normalizeH="0" baseline="0">
                <a:ln>
                  <a:noFill/>
                </a:ln>
                <a:solidFill>
                  <a:srgbClr val="82AAFF"/>
                </a:solidFill>
                <a:effectLst/>
                <a:latin typeface="JetBrains Mono"/>
              </a:rPr>
              <a:t>String</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6EED7C4-7528-4A54-93AB-DAACB9EC9FC8}"/>
              </a:ext>
            </a:extLst>
          </p:cNvPr>
          <p:cNvSpPr>
            <a:spLocks noChangeArrowheads="1"/>
          </p:cNvSpPr>
          <p:nvPr/>
        </p:nvSpPr>
        <p:spPr bwMode="auto">
          <a:xfrm>
            <a:off x="685801" y="2022020"/>
            <a:ext cx="3698822" cy="106182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C792EA"/>
                </a:solidFill>
                <a:effectLst/>
                <a:latin typeface="JetBrains Mono"/>
              </a:rPr>
              <a:t>public class </a:t>
            </a:r>
            <a:r>
              <a:rPr kumimoji="0" lang="en-US" altLang="en-US" sz="900" b="0" i="0" u="none" strike="noStrike" cap="none" normalizeH="0" baseline="0">
                <a:ln>
                  <a:noFill/>
                </a:ln>
                <a:solidFill>
                  <a:srgbClr val="FFCB6B"/>
                </a:solidFill>
                <a:effectLst/>
                <a:latin typeface="JetBrains Mono"/>
              </a:rPr>
              <a:t>Main </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1" u="none" strike="noStrike" cap="none" normalizeH="0" baseline="0">
                <a:ln>
                  <a:noFill/>
                </a:ln>
                <a:solidFill>
                  <a:srgbClr val="C792EA"/>
                </a:solidFill>
                <a:effectLst/>
                <a:latin typeface="JetBrains Mono"/>
              </a:rPr>
              <a:t>public static void </a:t>
            </a:r>
            <a:r>
              <a:rPr kumimoji="0" lang="en-US" altLang="en-US" sz="900" b="0" i="0" u="none" strike="noStrike" cap="none" normalizeH="0" baseline="0">
                <a:ln>
                  <a:noFill/>
                </a:ln>
                <a:solidFill>
                  <a:srgbClr val="82AAFF"/>
                </a:solidFill>
                <a:effectLst/>
                <a:latin typeface="JetBrains Mono"/>
              </a:rPr>
              <a:t>main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FFCB6B"/>
                </a:solidFill>
                <a:effectLst/>
                <a:latin typeface="JetBrains Mono"/>
              </a:rPr>
              <a:t>String</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78C6C"/>
                </a:solidFill>
                <a:effectLst/>
                <a:latin typeface="JetBrains Mono"/>
              </a:rPr>
              <a:t>args</a:t>
            </a: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String </a:t>
            </a:r>
            <a:r>
              <a:rPr kumimoji="0" lang="en-US" altLang="en-US" sz="900" b="0" i="0" u="none" strike="noStrike" cap="none" normalizeH="0" baseline="0">
                <a:ln>
                  <a:noFill/>
                </a:ln>
                <a:solidFill>
                  <a:srgbClr val="EEFFE3"/>
                </a:solidFill>
                <a:effectLst/>
                <a:latin typeface="JetBrains Mono"/>
              </a:rPr>
              <a:t>str2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C3E88D"/>
                </a:solidFill>
                <a:effectLst/>
                <a:latin typeface="JetBrains Mono"/>
              </a:rPr>
              <a:t>"Hello, World"</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FFCB6B"/>
                </a:solidFill>
                <a:effectLst/>
                <a:latin typeface="JetBrains Mono"/>
              </a:rPr>
              <a:t>System</a:t>
            </a:r>
            <a:r>
              <a:rPr kumimoji="0" lang="en-US" altLang="en-US" sz="900" b="0" i="0" u="none" strike="noStrike" cap="none" normalizeH="0" baseline="0">
                <a:ln>
                  <a:noFill/>
                </a:ln>
                <a:solidFill>
                  <a:srgbClr val="89DDFF"/>
                </a:solidFill>
                <a:effectLst/>
                <a:latin typeface="JetBrains Mono"/>
              </a:rPr>
              <a:t>.</a:t>
            </a:r>
            <a:r>
              <a:rPr kumimoji="0" lang="en-US" altLang="en-US" sz="900" b="1" i="1" u="none" strike="noStrike" cap="none" normalizeH="0" baseline="0">
                <a:ln>
                  <a:noFill/>
                </a:ln>
                <a:solidFill>
                  <a:srgbClr val="EEFFFF"/>
                </a:solidFill>
                <a:effectLst/>
                <a:latin typeface="JetBrains Mono"/>
              </a:rPr>
              <a:t>out</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82AAFF"/>
                </a:solidFill>
                <a:effectLst/>
                <a:latin typeface="JetBrains Mono"/>
              </a:rPr>
              <a:t>println</a:t>
            </a:r>
            <a:r>
              <a:rPr kumimoji="0" lang="en-US" altLang="en-US" sz="900" b="0" i="0" u="none" strike="noStrike" cap="none" normalizeH="0" baseline="0">
                <a:ln>
                  <a:noFill/>
                </a:ln>
                <a:solidFill>
                  <a:srgbClr val="89DDFF"/>
                </a:solidFill>
                <a:effectLst/>
                <a:latin typeface="JetBrains Mono"/>
              </a:rPr>
              <a:t>(</a:t>
            </a:r>
            <a:r>
              <a:rPr kumimoji="0" lang="en-US" altLang="en-US" sz="900" b="0" i="0" u="none" strike="noStrike" cap="none" normalizeH="0" baseline="0">
                <a:ln>
                  <a:noFill/>
                </a:ln>
                <a:solidFill>
                  <a:srgbClr val="EEFFE3"/>
                </a:solidFill>
                <a:effectLst/>
                <a:latin typeface="JetBrains Mono"/>
              </a:rPr>
              <a:t>str1 </a:t>
            </a:r>
            <a:r>
              <a:rPr kumimoji="0" lang="en-US" altLang="en-US" sz="900" b="0" i="0" u="none" strike="noStrike" cap="none" normalizeH="0" baseline="0">
                <a:ln>
                  <a:noFill/>
                </a:ln>
                <a:solidFill>
                  <a:srgbClr val="89DDFF"/>
                </a:solidFill>
                <a:effectLst/>
                <a:latin typeface="JetBrains Mono"/>
              </a:rPr>
              <a:t>== </a:t>
            </a:r>
            <a:r>
              <a:rPr kumimoji="0" lang="en-US" altLang="en-US" sz="900" b="0" i="0" u="none" strike="noStrike" cap="none" normalizeH="0" baseline="0">
                <a:ln>
                  <a:noFill/>
                </a:ln>
                <a:solidFill>
                  <a:srgbClr val="EEFFE3"/>
                </a:solidFill>
                <a:effectLst/>
                <a:latin typeface="JetBrains Mono"/>
              </a:rPr>
              <a:t>str2</a:t>
            </a:r>
            <a:r>
              <a:rPr kumimoji="0" lang="en-US" altLang="en-US" sz="900" b="0" i="0" u="none" strike="noStrike" cap="none" normalizeH="0" baseline="0">
                <a:ln>
                  <a:noFill/>
                </a:ln>
                <a:solidFill>
                  <a:srgbClr val="89DDFF"/>
                </a:solidFill>
                <a:effectLst/>
                <a:latin typeface="JetBrains Mono"/>
              </a:rPr>
              <a:t>);</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    }</a:t>
            </a:r>
            <a:br>
              <a:rPr kumimoji="0" lang="en-US" altLang="en-US" sz="900" b="0" i="0" u="none" strike="noStrike" cap="none" normalizeH="0" baseline="0">
                <a:ln>
                  <a:noFill/>
                </a:ln>
                <a:solidFill>
                  <a:srgbClr val="89DDFF"/>
                </a:solidFill>
                <a:effectLst/>
                <a:latin typeface="JetBrains Mono"/>
              </a:rPr>
            </a:br>
            <a:r>
              <a:rPr kumimoji="0" lang="en-US" altLang="en-US" sz="900" b="0" i="0" u="none" strike="noStrike" cap="none" normalizeH="0" baseline="0">
                <a:ln>
                  <a:noFill/>
                </a:ln>
                <a:solidFill>
                  <a:srgbClr val="89DDFF"/>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692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A4AA559F-9DD6-0F74-8B81-70FE856E0C3E}"/>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938D7EA3-916D-A8BF-5FCE-9DAF048A9675}"/>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0297E5E-0523-0035-D249-E7FCDE715AF2}"/>
              </a:ext>
            </a:extLst>
          </p:cNvPr>
          <p:cNvSpPr txBox="1"/>
          <p:nvPr/>
        </p:nvSpPr>
        <p:spPr>
          <a:xfrm>
            <a:off x="330200" y="948644"/>
            <a:ext cx="8289544" cy="1852430"/>
          </a:xfrm>
          <a:prstGeom prst="rect">
            <a:avLst/>
          </a:prstGeom>
          <a:noFill/>
        </p:spPr>
        <p:txBody>
          <a:bodyPr wrap="square" rtlCol="0">
            <a:spAutoFit/>
          </a:bodyPr>
          <a:lstStyle/>
          <a:p>
            <a:pPr algn="r" rtl="1">
              <a:lnSpc>
                <a:spcPts val="3500"/>
              </a:lnSpc>
            </a:pPr>
            <a:r>
              <a:rPr lang="ar-SA" sz="2000" b="0" i="0">
                <a:solidFill>
                  <a:srgbClr val="2B2B2B"/>
                </a:solidFill>
                <a:effectLst/>
                <a:latin typeface="Gill Sans MT" panose="020B0502020104020203" pitchFamily="34" charset="0"/>
                <a:cs typeface="B Nazanin" panose="00000400000000000000" pitchFamily="2" charset="-78"/>
              </a:rPr>
              <a:t>همچنین در جاوا کلاس</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هایی مشابه کلاس </a:t>
            </a:r>
            <a:r>
              <a:rPr lang="en-US" sz="2000" b="0" i="0">
                <a:solidFill>
                  <a:srgbClr val="2B2B2B"/>
                </a:solidFill>
                <a:effectLst/>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a:t>
            </a:r>
            <a:r>
              <a:rPr lang="ar-SA" sz="2000" b="0" i="0">
                <a:solidFill>
                  <a:srgbClr val="2B2B2B"/>
                </a:solidFill>
                <a:effectLst/>
                <a:latin typeface="Gill Sans MT" panose="020B0502020104020203" pitchFamily="34" charset="0"/>
                <a:cs typeface="B Nazanin" panose="00000400000000000000" pitchFamily="2" charset="-78"/>
              </a:rPr>
              <a:t>هستند با این تفاوت که تغییرپذیر هستند. مانند </a:t>
            </a:r>
            <a:r>
              <a:rPr lang="en-GB" sz="2000" b="0" i="0">
                <a:solidFill>
                  <a:srgbClr val="2B2B2B"/>
                </a:solidFill>
                <a:effectLst/>
                <a:latin typeface="Gill Sans MT" panose="020B0502020104020203" pitchFamily="34" charset="0"/>
                <a:cs typeface="B Nazanin" panose="00000400000000000000" pitchFamily="2" charset="-78"/>
              </a:rPr>
              <a:t>StringBuilder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و</a:t>
            </a:r>
            <a:r>
              <a:rPr lang="fa-IR" sz="2000">
                <a:solidFill>
                  <a:srgbClr val="2B2B2B"/>
                </a:solidFill>
                <a:latin typeface="Gill Sans MT" panose="020B0502020104020203" pitchFamily="34" charset="0"/>
                <a:cs typeface="B Nazanin" panose="00000400000000000000" pitchFamily="2" charset="-78"/>
              </a:rPr>
              <a:t> </a:t>
            </a:r>
            <a:r>
              <a:rPr lang="en-GB" sz="2000" b="0" i="0">
                <a:solidFill>
                  <a:srgbClr val="2B2B2B"/>
                </a:solidFill>
                <a:effectLst/>
                <a:latin typeface="Gill Sans MT" panose="020B0502020104020203" pitchFamily="34" charset="0"/>
                <a:cs typeface="B Nazanin" panose="00000400000000000000" pitchFamily="2" charset="-78"/>
              </a:rPr>
              <a:t>StringBuffer</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به عنوان مثال در کد زیر عبارت </a:t>
            </a:r>
            <a:r>
              <a:rPr lang="en-GB" sz="2000" b="0" i="0">
                <a:solidFill>
                  <a:srgbClr val="2B2B2B"/>
                </a:solidFill>
                <a:effectLst/>
                <a:latin typeface="Gill Sans MT" panose="020B0502020104020203" pitchFamily="34" charset="0"/>
                <a:cs typeface="B Nazanin" panose="00000400000000000000" pitchFamily="2" charset="-78"/>
              </a:rPr>
              <a:t>Hello, World</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دو مرتبه چاپ می</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شود در حالی که در کلاس </a:t>
            </a:r>
            <a:r>
              <a:rPr lang="en-GB" sz="2000" b="0" i="0">
                <a:solidFill>
                  <a:srgbClr val="2B2B2B"/>
                </a:solidFill>
                <a:effectLst/>
                <a:latin typeface="Gill Sans MT" panose="020B0502020104020203" pitchFamily="34" charset="0"/>
                <a:cs typeface="B Nazanin" panose="00000400000000000000" pitchFamily="2" charset="-78"/>
              </a:rPr>
              <a:t>String</a:t>
            </a:r>
            <a:r>
              <a:rPr lang="fa-IR" sz="2000" b="0" i="0">
                <a:solidFill>
                  <a:srgbClr val="2B2B2B"/>
                </a:solidFill>
                <a:effectLst/>
                <a:latin typeface="Gill Sans MT" panose="020B0502020104020203" pitchFamily="34" charset="0"/>
                <a:cs typeface="B Nazanin" panose="00000400000000000000" pitchFamily="2" charset="-78"/>
              </a:rPr>
              <a:t> </a:t>
            </a:r>
            <a:r>
              <a:rPr lang="ar-SA" sz="2000" b="0" i="0">
                <a:solidFill>
                  <a:srgbClr val="2B2B2B"/>
                </a:solidFill>
                <a:effectLst/>
                <a:latin typeface="Gill Sans MT" panose="020B0502020104020203" pitchFamily="34" charset="0"/>
                <a:cs typeface="B Nazanin" panose="00000400000000000000" pitchFamily="2" charset="-78"/>
              </a:rPr>
              <a:t>رشته</a:t>
            </a:r>
            <a:r>
              <a:rPr lang="fa-IR" sz="2000" b="0" i="0">
                <a:solidFill>
                  <a:srgbClr val="2B2B2B"/>
                </a:solidFill>
                <a:effectLst/>
                <a:latin typeface="Gill Sans MT" panose="020B0502020104020203" pitchFamily="34" charset="0"/>
                <a:cs typeface="B Nazanin" panose="00000400000000000000" pitchFamily="2" charset="-78"/>
              </a:rPr>
              <a:t>‌</a:t>
            </a:r>
            <a:r>
              <a:rPr lang="ar-SA" sz="2000" b="0" i="0">
                <a:solidFill>
                  <a:srgbClr val="2B2B2B"/>
                </a:solidFill>
                <a:effectLst/>
                <a:latin typeface="Gill Sans MT" panose="020B0502020104020203" pitchFamily="34" charset="0"/>
                <a:cs typeface="B Nazanin" panose="00000400000000000000" pitchFamily="2" charset="-78"/>
              </a:rPr>
              <a:t>های اولیه تغییری نخواهند کرد</a:t>
            </a:r>
            <a:r>
              <a:rPr lang="fa-IR" sz="2000" b="0" i="0">
                <a:solidFill>
                  <a:srgbClr val="2B2B2B"/>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
        <p:nvSpPr>
          <p:cNvPr id="6" name="Rectangle 2">
            <a:extLst>
              <a:ext uri="{FF2B5EF4-FFF2-40B4-BE49-F238E27FC236}">
                <a16:creationId xmlns:a16="http://schemas.microsoft.com/office/drawing/2014/main" id="{7FEF3A24-1F71-77AC-FF3A-D1FB40141C63}"/>
              </a:ext>
            </a:extLst>
          </p:cNvPr>
          <p:cNvSpPr>
            <a:spLocks noChangeArrowheads="1"/>
          </p:cNvSpPr>
          <p:nvPr/>
        </p:nvSpPr>
        <p:spPr bwMode="auto">
          <a:xfrm>
            <a:off x="330200" y="2745217"/>
            <a:ext cx="8289544" cy="17851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C792EA"/>
                </a:solidFill>
                <a:effectLst/>
                <a:latin typeface="JetBrains Mono"/>
              </a:rPr>
              <a:t>public class </a:t>
            </a:r>
            <a:r>
              <a:rPr kumimoji="0" lang="en-US" altLang="en-US" sz="1100" b="0" i="0" u="none" strike="noStrike" cap="none" normalizeH="0" baseline="0">
                <a:ln>
                  <a:noFill/>
                </a:ln>
                <a:solidFill>
                  <a:srgbClr val="FFCB6B"/>
                </a:solidFill>
                <a:effectLst/>
                <a:latin typeface="JetBrains Mono"/>
              </a:rPr>
              <a:t>Main </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public static void </a:t>
            </a:r>
            <a:r>
              <a:rPr kumimoji="0" lang="en-US" altLang="en-US" sz="1100" b="0" i="0" u="none" strike="noStrike" cap="none" normalizeH="0" baseline="0">
                <a:ln>
                  <a:noFill/>
                </a:ln>
                <a:solidFill>
                  <a:srgbClr val="82AAFF"/>
                </a:solidFill>
                <a:effectLst/>
                <a:latin typeface="JetBrains Mono"/>
              </a:rPr>
              <a:t>main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FFCB6B"/>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78C6C"/>
                </a:solidFill>
                <a:effectLst/>
                <a:latin typeface="JetBrains Mono"/>
              </a:rPr>
              <a:t>args</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StringBuffer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StringBuffer</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"Hello"</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append</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 World"</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str1</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r>
              <a:rPr kumimoji="0" lang="en-US" altLang="en-US" sz="1100" b="0" i="0" u="none" strike="noStrike" cap="none" normalizeH="0" baseline="0">
                <a:ln>
                  <a:noFill/>
                </a:ln>
                <a:solidFill>
                  <a:srgbClr val="FFCB6B"/>
                </a:solidFill>
                <a:effectLst/>
                <a:latin typeface="JetBrains Mono"/>
              </a:rPr>
              <a:t>System</a:t>
            </a:r>
            <a:r>
              <a:rPr kumimoji="0" lang="en-US" altLang="en-US" sz="1100" b="0" i="0" u="none" strike="noStrike" cap="none" normalizeH="0" baseline="0">
                <a:ln>
                  <a:noFill/>
                </a:ln>
                <a:solidFill>
                  <a:srgbClr val="89DDFF"/>
                </a:solidFill>
                <a:effectLst/>
                <a:latin typeface="JetBrains Mono"/>
              </a:rPr>
              <a:t>.</a:t>
            </a:r>
            <a:r>
              <a:rPr kumimoji="0" lang="en-US" altLang="en-US" sz="1100" b="1" i="1" u="none" strike="noStrike" cap="none" normalizeH="0" baseline="0">
                <a:ln>
                  <a:noFill/>
                </a:ln>
                <a:solidFill>
                  <a:srgbClr val="EEFFFF"/>
                </a:solidFill>
                <a:effectLst/>
                <a:latin typeface="JetBrains Mono"/>
              </a:rPr>
              <a:t>out</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82AAFF"/>
                </a:solidFill>
                <a:effectLst/>
                <a:latin typeface="JetBrains Mono"/>
              </a:rPr>
              <a:t>println</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EEFFE3"/>
                </a:solidFill>
                <a:effectLst/>
                <a:latin typeface="JetBrains Mono"/>
              </a:rPr>
              <a:t>str2</a:t>
            </a:r>
            <a:r>
              <a:rPr kumimoji="0" lang="en-US" altLang="en-US" sz="1100" b="0" i="0" u="none" strike="noStrike" cap="none" normalizeH="0" baseline="0">
                <a:ln>
                  <a:noFill/>
                </a:ln>
                <a:solidFill>
                  <a:srgbClr val="89DDFF"/>
                </a:solidFill>
                <a:effectLst/>
                <a:latin typeface="JetBrains Mono"/>
              </a:rPr>
              <a:t>);</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89DDFF"/>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3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D702696A-1AAD-52F9-3D3B-F7E3F08165EF}"/>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309D7ECA-C916-1497-19D9-53ED12569327}"/>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3. استفاده از کلاس‌های تغییر پذیر</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4060BF2-115B-AA67-969A-BC638D5E2DCE}"/>
              </a:ext>
            </a:extLst>
          </p:cNvPr>
          <p:cNvSpPr txBox="1"/>
          <p:nvPr/>
        </p:nvSpPr>
        <p:spPr>
          <a:xfrm>
            <a:off x="330200" y="948644"/>
            <a:ext cx="8289544" cy="2301271"/>
          </a:xfrm>
          <a:prstGeom prst="rect">
            <a:avLst/>
          </a:prstGeom>
          <a:noFill/>
        </p:spPr>
        <p:txBody>
          <a:bodyPr wrap="square" rtlCol="0">
            <a:spAutoFit/>
          </a:bodyPr>
          <a:lstStyle/>
          <a:p>
            <a:pPr marL="342900" indent="-342900" algn="r" rtl="1">
              <a:lnSpc>
                <a:spcPts val="3500"/>
              </a:lnSpc>
              <a:buFont typeface="Wingdings" panose="05000000000000000000" pitchFamily="2" charset="2"/>
              <a:buChar char="v"/>
            </a:pPr>
            <a:r>
              <a:rPr lang="fa-IR" sz="2000">
                <a:latin typeface="Gill Sans MT" panose="020B0502020104020203" pitchFamily="34" charset="0"/>
                <a:cs typeface="B Nazanin" panose="00000400000000000000" pitchFamily="2" charset="-78"/>
              </a:rPr>
              <a:t>در جلسات آینده با ریسمان ها (</a:t>
            </a:r>
            <a:r>
              <a:rPr lang="en-US" sz="2000">
                <a:latin typeface="Gill Sans MT" panose="020B0502020104020203" pitchFamily="34" charset="0"/>
                <a:cs typeface="B Nazanin" panose="00000400000000000000" pitchFamily="2" charset="-78"/>
              </a:rPr>
              <a:t>Thread</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multitreading</a:t>
            </a:r>
            <a:r>
              <a:rPr lang="fa-IR" sz="2000">
                <a:latin typeface="Gill Sans MT" panose="020B0502020104020203" pitchFamily="34" charset="0"/>
                <a:cs typeface="B Nazanin" panose="00000400000000000000" pitchFamily="2" charset="-78"/>
              </a:rPr>
              <a:t> در جاوا آشنا خواهید شد.</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یکی از تفاوت‌های مهم این دو کلاس این است که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به دلیل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بودن معمولا در برنامه های </a:t>
            </a:r>
            <a:r>
              <a:rPr lang="en-US" sz="2000">
                <a:latin typeface="Gill Sans MT" panose="020B0502020104020203" pitchFamily="34" charset="0"/>
                <a:cs typeface="B Nazanin" panose="00000400000000000000" pitchFamily="2" charset="-78"/>
              </a:rPr>
              <a:t>multithread</a:t>
            </a:r>
            <a:r>
              <a:rPr lang="fa-IR" sz="2000">
                <a:latin typeface="Gill Sans MT" panose="020B0502020104020203" pitchFamily="34" charset="0"/>
                <a:cs typeface="B Nazanin" panose="00000400000000000000" pitchFamily="2" charset="-78"/>
              </a:rPr>
              <a:t> استفاده می‌شود؛ در حالی که </a:t>
            </a:r>
            <a:r>
              <a:rPr lang="en-US" sz="2000">
                <a:latin typeface="Gill Sans MT" panose="020B0502020104020203" pitchFamily="34" charset="0"/>
                <a:cs typeface="B Nazanin" panose="00000400000000000000" pitchFamily="2" charset="-78"/>
              </a:rPr>
              <a:t>StringBuilder</a:t>
            </a:r>
            <a:r>
              <a:rPr lang="fa-IR" sz="2000">
                <a:latin typeface="Gill Sans MT" panose="020B0502020104020203" pitchFamily="34" charset="0"/>
                <a:cs typeface="B Nazanin" panose="00000400000000000000" pitchFamily="2" charset="-78"/>
              </a:rPr>
              <a:t> کلاسی </a:t>
            </a:r>
            <a:r>
              <a:rPr lang="en-US" sz="2000">
                <a:latin typeface="Gill Sans MT" panose="020B0502020104020203" pitchFamily="34" charset="0"/>
                <a:cs typeface="B Nazanin" panose="00000400000000000000" pitchFamily="2" charset="-78"/>
              </a:rPr>
              <a:t>Thread safe</a:t>
            </a:r>
            <a:r>
              <a:rPr lang="fa-IR" sz="2000">
                <a:latin typeface="Gill Sans MT" panose="020B0502020104020203" pitchFamily="34" charset="0"/>
                <a:cs typeface="B Nazanin" panose="00000400000000000000" pitchFamily="2" charset="-78"/>
              </a:rPr>
              <a:t> نبوده و در برنامه های </a:t>
            </a:r>
            <a:r>
              <a:rPr lang="en-US" sz="2000">
                <a:latin typeface="Gill Sans MT" panose="020B0502020104020203" pitchFamily="34" charset="0"/>
                <a:cs typeface="B Nazanin" panose="00000400000000000000" pitchFamily="2" charset="-78"/>
              </a:rPr>
              <a:t>Single thread</a:t>
            </a:r>
            <a:r>
              <a:rPr lang="fa-IR" sz="2000">
                <a:latin typeface="Gill Sans MT" panose="020B0502020104020203" pitchFamily="34" charset="0"/>
                <a:cs typeface="B Nazanin" panose="00000400000000000000" pitchFamily="2" charset="-78"/>
              </a:rPr>
              <a:t> مورد استفاده قرار می‌گیرد.</a:t>
            </a:r>
          </a:p>
        </p:txBody>
      </p:sp>
    </p:spTree>
    <p:extLst>
      <p:ext uri="{BB962C8B-B14F-4D97-AF65-F5344CB8AC3E}">
        <p14:creationId xmlns:p14="http://schemas.microsoft.com/office/powerpoint/2010/main" val="273081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1D0AB8C-22AC-BF55-4197-05B3A0C956E2}"/>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C2740-B840-9311-45F4-3028D52948A6}"/>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489AA978-3442-D612-C573-CA0C080C6AE3}"/>
              </a:ext>
            </a:extLst>
          </p:cNvPr>
          <p:cNvSpPr txBox="1"/>
          <p:nvPr/>
        </p:nvSpPr>
        <p:spPr>
          <a:xfrm>
            <a:off x="357521" y="812569"/>
            <a:ext cx="8011778" cy="4770537"/>
          </a:xfrm>
          <a:prstGeom prst="rect">
            <a:avLst/>
          </a:prstGeom>
          <a:noFill/>
        </p:spPr>
        <p:txBody>
          <a:bodyPr wrap="square" rtlCol="0">
            <a:spAutoFit/>
          </a:bodyPr>
          <a:lstStyle/>
          <a:p>
            <a:pPr algn="r" rtl="1"/>
            <a:r>
              <a:rPr lang="ar-SA" sz="1900" b="0" i="0">
                <a:solidFill>
                  <a:srgbClr val="000000"/>
                </a:solidFill>
                <a:effectLst/>
                <a:latin typeface="Gill Sans MT" panose="020B0502020104020203" pitchFamily="34" charset="0"/>
                <a:cs typeface="B Nazanin" panose="00000400000000000000" pitchFamily="2" charset="-78"/>
              </a:rPr>
              <a:t>در جاوا برای کلاس </a:t>
            </a:r>
            <a:r>
              <a:rPr lang="en-GB" sz="1900" b="0" i="0">
                <a:solidFill>
                  <a:srgbClr val="000000"/>
                </a:solidFill>
                <a:effectLst/>
                <a:latin typeface="Gill Sans MT" panose="020B0502020104020203" pitchFamily="34" charset="0"/>
                <a:cs typeface="B Nazanin" panose="00000400000000000000" pitchFamily="2" charset="-78"/>
              </a:rPr>
              <a:t>String</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متدهای زیادی ساخته شده است که برای استفاده از آنها نیازی به ایمپورت کردن کتابخانه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ای نمی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باشد. (جزو کلاسهای </a:t>
            </a:r>
            <a:r>
              <a:rPr lang="en-GB" sz="1900" b="0" i="0">
                <a:solidFill>
                  <a:srgbClr val="000000"/>
                </a:solidFill>
                <a:effectLst/>
                <a:latin typeface="Gill Sans MT" panose="020B0502020104020203" pitchFamily="34" charset="0"/>
                <a:cs typeface="B Nazanin" panose="00000400000000000000" pitchFamily="2" charset="-78"/>
              </a:rPr>
              <a:t>built-in</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است</a:t>
            </a:r>
            <a:r>
              <a:rPr lang="fa-IR" sz="1900" b="0" i="0">
                <a:solidFill>
                  <a:srgbClr val="000000"/>
                </a:solidFill>
                <a:effectLst/>
                <a:latin typeface="Gill Sans MT" panose="020B0502020104020203" pitchFamily="34" charset="0"/>
                <a:cs typeface="B Nazanin" panose="00000400000000000000" pitchFamily="2" charset="-78"/>
              </a:rPr>
              <a:t>.</a:t>
            </a:r>
            <a:r>
              <a:rPr lang="fa-IR" sz="1900">
                <a:latin typeface="Gill Sans MT" panose="020B0502020104020203" pitchFamily="34" charset="0"/>
                <a:cs typeface="B Nazanin" panose="00000400000000000000" pitchFamily="2" charset="-78"/>
              </a:rPr>
              <a:t>)</a:t>
            </a:r>
            <a:r>
              <a:rPr lang="fa-IR" sz="1900" b="0" i="0">
                <a:solidFill>
                  <a:srgbClr val="000000"/>
                </a:solidFill>
                <a:effectLst/>
                <a:latin typeface="Gill Sans MT" panose="020B0502020104020203" pitchFamily="34" charset="0"/>
                <a:cs typeface="B Nazanin" panose="00000400000000000000" pitchFamily="2" charset="-78"/>
              </a:rPr>
              <a:t>  </a:t>
            </a:r>
          </a:p>
          <a:p>
            <a:pPr marL="342900" indent="-342900" algn="r" rtl="1">
              <a:buFont typeface="Arial" panose="020B0604020202020204" pitchFamily="34" charset="0"/>
              <a:buChar char="•"/>
            </a:pPr>
            <a:endParaRPr lang="fa-IR" sz="1900">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str.length()</a:t>
            </a:r>
            <a:r>
              <a:rPr lang="fa-IR" sz="1900" b="0" i="0">
                <a:solidFill>
                  <a:srgbClr val="000000"/>
                </a:solidFill>
                <a:effectLst/>
                <a:latin typeface="Gill Sans MT" panose="020B0502020104020203" pitchFamily="34" charset="0"/>
                <a:cs typeface="B Nazanin" panose="00000400000000000000" pitchFamily="2" charset="-78"/>
              </a:rPr>
              <a:t> :</a:t>
            </a:r>
            <a:r>
              <a:rPr lang="fa-IR" sz="1900">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طول رشته داده شده را برمیگرداند.</a:t>
            </a:r>
            <a:endParaRPr lang="fa-IR" sz="1900" b="0" i="0">
              <a:solidFill>
                <a:srgbClr val="000000"/>
              </a:solidFill>
              <a:effectLst/>
              <a:latin typeface="Gill Sans MT" panose="020B0502020104020203" pitchFamily="34" charset="0"/>
              <a:cs typeface="B Nazanin" panose="00000400000000000000" pitchFamily="2" charset="-78"/>
            </a:endParaRP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str.concat(String str2)</a:t>
            </a:r>
            <a:r>
              <a:rPr lang="fa-IR" sz="1900">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رشته </a:t>
            </a:r>
            <a:r>
              <a:rPr lang="fa-IR" sz="1900">
                <a:latin typeface="Gill Sans MT" panose="020B0502020104020203" pitchFamily="34" charset="0"/>
                <a:cs typeface="B Nazanin" panose="00000400000000000000" pitchFamily="2" charset="-78"/>
              </a:rPr>
              <a:t>ورودی</a:t>
            </a:r>
            <a:r>
              <a:rPr lang="ar-SA" sz="1900" b="0" i="0">
                <a:solidFill>
                  <a:srgbClr val="000000"/>
                </a:solidFill>
                <a:effectLst/>
                <a:latin typeface="Gill Sans MT" panose="020B0502020104020203" pitchFamily="34" charset="0"/>
                <a:cs typeface="B Nazanin" panose="00000400000000000000" pitchFamily="2" charset="-78"/>
              </a:rPr>
              <a:t> را به انتهای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اولیه متصل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نهایی را برمیگرداند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ar-SA"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en-GB" sz="1900" b="0" i="0">
                <a:solidFill>
                  <a:srgbClr val="000000"/>
                </a:solidFill>
                <a:effectLst/>
                <a:latin typeface="Gill Sans MT" panose="020B0502020104020203" pitchFamily="34" charset="0"/>
                <a:cs typeface="B Nazanin" panose="00000400000000000000" pitchFamily="2" charset="-78"/>
              </a:rPr>
              <a:t>str.equals(String str2)</a:t>
            </a:r>
            <a:r>
              <a:rPr lang="fa-IR" sz="1900" b="0" i="0">
                <a:solidFill>
                  <a:srgbClr val="000000"/>
                </a:solidFill>
                <a:effectLst/>
                <a:latin typeface="Gill Sans MT" panose="020B0502020104020203" pitchFamily="34" charset="0"/>
                <a:cs typeface="B Nazanin" panose="00000400000000000000" pitchFamily="2" charset="-78"/>
              </a:rPr>
              <a:t> : </a:t>
            </a:r>
            <a:r>
              <a:rPr lang="ar-SA" sz="1900" b="0" i="0">
                <a:solidFill>
                  <a:srgbClr val="000000"/>
                </a:solidFill>
                <a:effectLst/>
                <a:latin typeface="Gill Sans MT" panose="020B0502020104020203" pitchFamily="34" charset="0"/>
                <a:cs typeface="B Nazanin" panose="00000400000000000000" pitchFamily="2" charset="-78"/>
              </a:rPr>
              <a:t>دو رشته را مقایسه 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کند و اگر هر دو </a:t>
            </a:r>
            <a:r>
              <a:rPr lang="ar-SA" sz="1900" b="1" i="0">
                <a:solidFill>
                  <a:srgbClr val="000000"/>
                </a:solidFill>
                <a:effectLst/>
                <a:latin typeface="Gill Sans MT" panose="020B0502020104020203" pitchFamily="34" charset="0"/>
                <a:cs typeface="B Nazanin" panose="00000400000000000000" pitchFamily="2" charset="-78"/>
              </a:rPr>
              <a:t>محتویات</a:t>
            </a:r>
            <a:r>
              <a:rPr lang="ar-SA" sz="1900" b="0" i="0">
                <a:solidFill>
                  <a:srgbClr val="000000"/>
                </a:solidFill>
                <a:effectLst/>
                <a:latin typeface="Gill Sans MT" panose="020B0502020104020203" pitchFamily="34" charset="0"/>
                <a:cs typeface="B Nazanin" panose="00000400000000000000" pitchFamily="2" charset="-78"/>
              </a:rPr>
              <a:t> یکسانی داشته</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باشند </a:t>
            </a:r>
            <a:r>
              <a:rPr lang="en-GB" sz="1900" b="0" i="0">
                <a:solidFill>
                  <a:srgbClr val="000000"/>
                </a:solidFill>
                <a:effectLst/>
                <a:latin typeface="Gill Sans MT" panose="020B0502020104020203" pitchFamily="34" charset="0"/>
                <a:cs typeface="B Nazanin" panose="00000400000000000000" pitchFamily="2" charset="-78"/>
              </a:rPr>
              <a:t>true</a:t>
            </a:r>
            <a:r>
              <a:rPr lang="fa-IR" sz="1900" b="0" i="0">
                <a:solidFill>
                  <a:srgbClr val="000000"/>
                </a:solidFill>
                <a:effectLst/>
                <a:latin typeface="Gill Sans MT" panose="020B0502020104020203" pitchFamily="34" charset="0"/>
                <a:cs typeface="B Nazanin" panose="00000400000000000000" pitchFamily="2" charset="-78"/>
              </a:rPr>
              <a:t> و</a:t>
            </a:r>
            <a:r>
              <a:rPr lang="ar-SA" sz="1900" b="0" i="0">
                <a:solidFill>
                  <a:srgbClr val="000000"/>
                </a:solidFill>
                <a:effectLst/>
                <a:latin typeface="Gill Sans MT" panose="020B0502020104020203" pitchFamily="34" charset="0"/>
                <a:cs typeface="B Nazanin" panose="00000400000000000000" pitchFamily="2" charset="-78"/>
              </a:rPr>
              <a:t> در غیر این صورت </a:t>
            </a:r>
            <a:r>
              <a:rPr lang="en-GB" sz="1900" b="0" i="0">
                <a:solidFill>
                  <a:srgbClr val="000000"/>
                </a:solidFill>
                <a:effectLst/>
                <a:latin typeface="Gill Sans MT" panose="020B0502020104020203" pitchFamily="34" charset="0"/>
                <a:cs typeface="B Nazanin" panose="00000400000000000000" pitchFamily="2" charset="-78"/>
              </a:rPr>
              <a:t>false</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گرداند</a:t>
            </a:r>
            <a:r>
              <a:rPr lang="fa-IR" sz="1900" b="0" i="0">
                <a:solidFill>
                  <a:srgbClr val="000000"/>
                </a:solidFill>
                <a:effectLst/>
                <a:latin typeface="Gill Sans MT" panose="020B0502020104020203" pitchFamily="34" charset="0"/>
                <a:cs typeface="B Nazanin" panose="00000400000000000000" pitchFamily="2" charset="-78"/>
              </a:rPr>
              <a:t>.</a:t>
            </a:r>
          </a:p>
          <a:p>
            <a:pPr algn="r" rtl="1"/>
            <a:endParaRPr lang="fa-IR" sz="1900" b="0" i="0">
              <a:solidFill>
                <a:srgbClr val="000000"/>
              </a:solidFill>
              <a:effectLst/>
              <a:latin typeface="Gill Sans MT" panose="020B0502020104020203" pitchFamily="34" charset="0"/>
              <a:cs typeface="B Nazanin" panose="00000400000000000000" pitchFamily="2" charset="-78"/>
            </a:endParaRPr>
          </a:p>
          <a:p>
            <a:pPr marL="285750" indent="-285750" algn="r" rtl="1">
              <a:buFont typeface="Arial" panose="020B0604020202020204" pitchFamily="34" charset="0"/>
              <a:buChar char="•"/>
            </a:pPr>
            <a:r>
              <a:rPr lang="ar-SA" sz="1900">
                <a:latin typeface="Gill Sans MT" panose="020B0502020104020203" pitchFamily="34" charset="0"/>
                <a:cs typeface="B Nazanin" panose="00000400000000000000" pitchFamily="2" charset="-78"/>
              </a:rPr>
              <a:t> </a:t>
            </a:r>
            <a:r>
              <a:rPr lang="en-US" sz="1900">
                <a:latin typeface="Gill Sans MT" panose="020B0502020104020203" pitchFamily="34" charset="0"/>
                <a:cs typeface="B Nazanin" panose="00000400000000000000" pitchFamily="2" charset="-78"/>
              </a:rPr>
              <a:t> </a:t>
            </a:r>
            <a:r>
              <a:rPr lang="en-GB" sz="1900" b="0" i="0">
                <a:solidFill>
                  <a:srgbClr val="000000"/>
                </a:solidFill>
                <a:effectLst/>
                <a:latin typeface="Gill Sans MT" panose="020B0502020104020203" pitchFamily="34" charset="0"/>
                <a:cs typeface="B Nazanin" panose="00000400000000000000" pitchFamily="2" charset="-78"/>
              </a:rPr>
              <a:t>str.indexOf(int chUnicode</a:t>
            </a:r>
            <a:r>
              <a:rPr lang="en-US" sz="1900">
                <a:latin typeface="Gill Sans MT" panose="020B0502020104020203" pitchFamily="34" charset="0"/>
                <a:cs typeface="B Nazanin" panose="00000400000000000000" pitchFamily="2" charset="-78"/>
              </a:rPr>
              <a:t> / </a:t>
            </a:r>
            <a:r>
              <a:rPr lang="en-GB" sz="1900" b="0" i="0">
                <a:solidFill>
                  <a:srgbClr val="000000"/>
                </a:solidFill>
                <a:effectLst/>
                <a:latin typeface="Gill Sans MT" panose="020B0502020104020203" pitchFamily="34" charset="0"/>
                <a:cs typeface="B Nazanin" panose="00000400000000000000" pitchFamily="2" charset="-78"/>
              </a:rPr>
              <a:t>char c / String str2)</a:t>
            </a:r>
            <a:r>
              <a:rPr lang="fa-IR" sz="1900" b="0" i="0">
                <a:solidFill>
                  <a:srgbClr val="000000"/>
                </a:solidFill>
                <a:effectLst/>
                <a:latin typeface="Gill Sans MT" panose="020B0502020104020203" pitchFamily="34" charset="0"/>
                <a:cs typeface="B Nazanin" panose="00000400000000000000" pitchFamily="2" charset="-78"/>
              </a:rPr>
              <a:t>: در صورت وجود، </a:t>
            </a:r>
            <a:r>
              <a:rPr lang="ar-SA" sz="1900" b="0" i="0">
                <a:solidFill>
                  <a:srgbClr val="000000"/>
                </a:solidFill>
                <a:effectLst/>
                <a:latin typeface="Gill Sans MT" panose="020B0502020104020203" pitchFamily="34" charset="0"/>
                <a:cs typeface="B Nazanin" panose="00000400000000000000" pitchFamily="2" charset="-78"/>
              </a:rPr>
              <a:t>اولین</a:t>
            </a:r>
            <a:r>
              <a:rPr lang="fa-IR" sz="1900" b="0" i="0">
                <a:solidFill>
                  <a:srgbClr val="000000"/>
                </a:solidFill>
                <a:effectLst/>
                <a:latin typeface="Gill Sans MT" panose="020B0502020104020203" pitchFamily="34" charset="0"/>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مکان</a:t>
            </a:r>
            <a:r>
              <a:rPr lang="fa-IR" sz="1900" b="0" i="0">
                <a:solidFill>
                  <a:srgbClr val="000000"/>
                </a:solidFill>
                <a:effectLst/>
                <a:latin typeface="Gill Sans MT" panose="020B0502020104020203" pitchFamily="34" charset="0"/>
                <a:cs typeface="B Nazanin" panose="00000400000000000000" pitchFamily="2" charset="-78"/>
              </a:rPr>
              <a:t>(</a:t>
            </a:r>
            <a:r>
              <a:rPr lang="en-US" sz="1900" b="0" i="0">
                <a:solidFill>
                  <a:srgbClr val="000000"/>
                </a:solidFill>
                <a:effectLst/>
                <a:latin typeface="Gill Sans MT" panose="020B0502020104020203" pitchFamily="34" charset="0"/>
                <a:cs typeface="B Nazanin" panose="00000400000000000000" pitchFamily="2" charset="-78"/>
              </a:rPr>
              <a:t>index</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 وقوع </a:t>
            </a:r>
            <a:r>
              <a:rPr lang="fa-IR" sz="1900">
                <a:latin typeface="Gill Sans MT" panose="020B0502020104020203" pitchFamily="34" charset="0"/>
                <a:cs typeface="B Nazanin" panose="00000400000000000000" pitchFamily="2" charset="-78"/>
              </a:rPr>
              <a:t>کر</a:t>
            </a:r>
            <a:r>
              <a:rPr lang="ar-SA" sz="1900" b="0" i="0">
                <a:solidFill>
                  <a:srgbClr val="000000"/>
                </a:solidFill>
                <a:effectLst/>
                <a:latin typeface="Gill Sans MT" panose="020B0502020104020203" pitchFamily="34" charset="0"/>
                <a:cs typeface="B Nazanin" panose="00000400000000000000" pitchFamily="2" charset="-78"/>
              </a:rPr>
              <a:t>کتر مربوط به یونیکد مورد نظر، کاراکتر داده شده یا رشته</a:t>
            </a:r>
            <a:r>
              <a:rPr lang="fa-IR" sz="1900" b="0" i="0">
                <a:solidFill>
                  <a:srgbClr val="000000"/>
                </a:solidFill>
                <a:effectLst/>
                <a:latin typeface="Gill Sans MT" panose="020B0502020104020203" pitchFamily="34" charset="0"/>
                <a:cs typeface="B Nazanin" panose="00000400000000000000" pitchFamily="2" charset="-78"/>
              </a:rPr>
              <a:t>‌</a:t>
            </a:r>
            <a:r>
              <a:rPr lang="ar-SA" sz="1900" b="0" i="0">
                <a:solidFill>
                  <a:srgbClr val="000000"/>
                </a:solidFill>
                <a:effectLst/>
                <a:latin typeface="Gill Sans MT" panose="020B0502020104020203" pitchFamily="34" charset="0"/>
                <a:cs typeface="B Nazanin" panose="00000400000000000000" pitchFamily="2" charset="-78"/>
              </a:rPr>
              <a:t>ی داخل پرانتز در</a:t>
            </a:r>
            <a:r>
              <a:rPr lang="fa-IR" sz="1900" b="0" i="0">
                <a:solidFill>
                  <a:srgbClr val="000000"/>
                </a:solidFill>
                <a:effectLst/>
                <a:latin typeface="Gill Sans MT" panose="020B0502020104020203" pitchFamily="34" charset="0"/>
                <a:cs typeface="B Nazanin" panose="00000400000000000000" pitchFamily="2" charset="-78"/>
              </a:rPr>
              <a:t> رشته‌ی اولیه </a:t>
            </a:r>
            <a:r>
              <a:rPr lang="fa-IR" sz="1900">
                <a:latin typeface="Gill Sans MT" panose="020B0502020104020203" pitchFamily="34" charset="0"/>
                <a:cs typeface="B Nazanin" panose="00000400000000000000" pitchFamily="2" charset="-78"/>
              </a:rPr>
              <a:t>و </a:t>
            </a:r>
            <a:r>
              <a:rPr lang="fa-IR" sz="1900" b="0" i="0">
                <a:solidFill>
                  <a:srgbClr val="000000"/>
                </a:solidFill>
                <a:effectLst/>
                <a:latin typeface="Gill Sans MT" panose="020B0502020104020203" pitchFamily="34" charset="0"/>
                <a:cs typeface="B Nazanin" panose="00000400000000000000" pitchFamily="2" charset="-78"/>
              </a:rPr>
              <a:t>در غیر این صور</a:t>
            </a:r>
            <a:r>
              <a:rPr lang="fa-IR" sz="1900">
                <a:latin typeface="Gill Sans MT" panose="020B0502020104020203" pitchFamily="34" charset="0"/>
                <a:cs typeface="B Nazanin" panose="00000400000000000000" pitchFamily="2" charset="-78"/>
              </a:rPr>
              <a:t>ت</a:t>
            </a:r>
            <a:r>
              <a:rPr lang="fa-IR" sz="1900">
                <a:latin typeface="+mj-lt"/>
                <a:cs typeface="B Nazanin" panose="00000400000000000000" pitchFamily="2" charset="-78"/>
              </a:rPr>
              <a:t> </a:t>
            </a:r>
            <a:r>
              <a:rPr lang="en-US" sz="1900">
                <a:latin typeface="+mj-lt"/>
                <a:cs typeface="B Nazanin" panose="00000400000000000000" pitchFamily="2" charset="-78"/>
              </a:rPr>
              <a:t>-1</a:t>
            </a:r>
            <a:r>
              <a:rPr lang="fa-IR" sz="1900">
                <a:latin typeface="+mj-lt"/>
                <a:cs typeface="B Nazanin" panose="00000400000000000000" pitchFamily="2" charset="-78"/>
              </a:rPr>
              <a:t> </a:t>
            </a:r>
            <a:r>
              <a:rPr lang="ar-SA" sz="1900" b="0" i="0">
                <a:solidFill>
                  <a:srgbClr val="000000"/>
                </a:solidFill>
                <a:effectLst/>
                <a:latin typeface="Gill Sans MT" panose="020B0502020104020203" pitchFamily="34" charset="0"/>
                <a:cs typeface="B Nazanin" panose="00000400000000000000" pitchFamily="2" charset="-78"/>
              </a:rPr>
              <a:t>برمی گرداند</a:t>
            </a:r>
            <a:r>
              <a:rPr lang="fa-IR" sz="1900" b="0" i="0">
                <a:solidFill>
                  <a:srgbClr val="000000"/>
                </a:solidFill>
                <a:effectLst/>
                <a:latin typeface="Gill Sans MT" panose="020B0502020104020203" pitchFamily="34" charset="0"/>
                <a:cs typeface="B Nazanin" panose="00000400000000000000" pitchFamily="2" charset="-78"/>
              </a:rPr>
              <a:t>.</a:t>
            </a:r>
            <a:r>
              <a:rPr lang="ar-SA" sz="1900">
                <a:latin typeface="Gill Sans MT" panose="020B0502020104020203" pitchFamily="34" charset="0"/>
                <a:cs typeface="B Nazanin" panose="00000400000000000000" pitchFamily="2" charset="-78"/>
              </a:rPr>
              <a:t> </a:t>
            </a:r>
            <a:br>
              <a:rPr lang="ar-SA" sz="1900">
                <a:latin typeface="Gill Sans MT" panose="020B0502020104020203" pitchFamily="34" charset="0"/>
                <a:cs typeface="B Nazanin" panose="00000400000000000000" pitchFamily="2" charset="-78"/>
              </a:rPr>
            </a:br>
            <a:br>
              <a:rPr lang="ar-SA" sz="1900">
                <a:latin typeface="Gill Sans MT" panose="020B0502020104020203" pitchFamily="34" charset="0"/>
                <a:cs typeface="B Nazanin" panose="00000400000000000000" pitchFamily="2" charset="-78"/>
              </a:rPr>
            </a:br>
            <a:endParaRPr lang="fa-IR" sz="19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3117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D88B9D1A-6EC5-1991-D68A-19F1A1AD8E6F}"/>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17EE45B8-7809-A8ED-382C-83E5853E4B7C}"/>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BC1A9D45-EDE9-18CA-064A-8E62DD107574}"/>
              </a:ext>
            </a:extLst>
          </p:cNvPr>
          <p:cNvSpPr txBox="1"/>
          <p:nvPr/>
        </p:nvSpPr>
        <p:spPr>
          <a:xfrm>
            <a:off x="357521" y="943264"/>
            <a:ext cx="8011778" cy="4093428"/>
          </a:xfrm>
          <a:prstGeom prst="rect">
            <a:avLst/>
          </a:prstGeom>
          <a:noFill/>
        </p:spPr>
        <p:txBody>
          <a:bodyPr wrap="square" rtlCol="0">
            <a:spAutoFit/>
          </a:bodyPr>
          <a:lstStyle/>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 str.toUpperCase(), str.toLowerCase()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تمام کرکترهای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را به حروف بزرگ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یا به حروف کوچک</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گردانند</a:t>
            </a:r>
            <a:r>
              <a:rPr lang="fa-IR" sz="2000" b="0" i="0">
                <a:solidFill>
                  <a:srgbClr val="000000"/>
                </a:solidFill>
                <a:effectLst/>
                <a:latin typeface="Gill Sans MT" panose="020B0502020104020203" pitchFamily="34" charset="0"/>
                <a:cs typeface="B Nazanin" panose="00000400000000000000" pitchFamily="2" charset="-78"/>
              </a:rPr>
              <a:t>.</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str.toCharArray()</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a:t>
            </a:r>
            <a:r>
              <a:rPr lang="ar-SA" sz="2000" b="0" i="0">
                <a:solidFill>
                  <a:srgbClr val="000000"/>
                </a:solidFill>
                <a:effectLst/>
                <a:latin typeface="Gill Sans MT" panose="020B0502020104020203" pitchFamily="34" charset="0"/>
                <a:cs typeface="B Nazanin" panose="00000400000000000000" pitchFamily="2" charset="-78"/>
              </a:rPr>
              <a:t>را به آرایه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تبدیل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آ</a:t>
            </a:r>
            <a:r>
              <a:rPr lang="fa-IR" sz="2000">
                <a:latin typeface="Gill Sans MT" panose="020B0502020104020203" pitchFamily="34" charset="0"/>
                <a:cs typeface="B Nazanin" panose="00000400000000000000" pitchFamily="2" charset="-78"/>
              </a:rPr>
              <a:t>ن را برمی‌گرداند.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str.split(String str2, int limit)</a:t>
            </a:r>
            <a:r>
              <a:rPr lang="fa-IR" sz="2000" b="0" i="0">
                <a:solidFill>
                  <a:srgbClr val="000000"/>
                </a:solidFill>
                <a:effectLst/>
                <a:latin typeface="Gill Sans MT" panose="020B0502020104020203" pitchFamily="34" charset="0"/>
                <a:cs typeface="B Nazanin" panose="00000400000000000000" pitchFamily="2" charset="-78"/>
              </a:rPr>
              <a:t> : </a:t>
            </a:r>
            <a:r>
              <a:rPr lang="fa-IR" sz="2000">
                <a:latin typeface="Gill Sans MT" panose="020B0502020104020203" pitchFamily="34" charset="0"/>
                <a:cs typeface="B Nazanin" panose="00000400000000000000" pitchFamily="2" charset="-78"/>
              </a:rPr>
              <a:t>رشته اولیه را </a:t>
            </a:r>
            <a:r>
              <a:rPr lang="ar-SA" sz="2000" b="0" i="0">
                <a:solidFill>
                  <a:srgbClr val="000000"/>
                </a:solidFill>
                <a:effectLst/>
                <a:latin typeface="Gill Sans MT" panose="020B0502020104020203" pitchFamily="34" charset="0"/>
                <a:cs typeface="B Nazanin" panose="00000400000000000000" pitchFamily="2" charset="-78"/>
              </a:rPr>
              <a:t>بر اساس</a:t>
            </a:r>
            <a:r>
              <a:rPr lang="fa-IR" sz="2000">
                <a:latin typeface="Gill Sans MT" panose="020B0502020104020203" pitchFamily="34" charset="0"/>
                <a:cs typeface="B Nazanin" panose="00000400000000000000" pitchFamily="2" charset="-78"/>
              </a:rPr>
              <a:t> جدا کننده (</a:t>
            </a:r>
            <a:r>
              <a:rPr lang="en-US" sz="2000">
                <a:latin typeface="Gill Sans MT" panose="020B0502020104020203" pitchFamily="34" charset="0"/>
                <a:cs typeface="B Nazanin" panose="00000400000000000000" pitchFamily="2" charset="-78"/>
              </a:rPr>
              <a:t>delimiter</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که در </a:t>
            </a:r>
            <a:r>
              <a:rPr lang="ar-SA" sz="2000" b="0" i="0">
                <a:solidFill>
                  <a:srgbClr val="000000"/>
                </a:solidFill>
                <a:effectLst/>
                <a:latin typeface="Gill Sans MT" panose="020B0502020104020203" pitchFamily="34" charset="0"/>
                <a:cs typeface="B Nazanin" panose="00000400000000000000" pitchFamily="2" charset="-78"/>
              </a:rPr>
              <a:t>ورودی داده شده</a:t>
            </a:r>
            <a:r>
              <a:rPr lang="fa-IR" sz="2000" b="0" i="0">
                <a:solidFill>
                  <a:srgbClr val="000000"/>
                </a:solidFill>
                <a:effectLst/>
                <a:latin typeface="Gill Sans MT" panose="020B0502020104020203" pitchFamily="34" charset="0"/>
                <a:cs typeface="B Nazanin" panose="00000400000000000000" pitchFamily="2" charset="-78"/>
              </a:rPr>
              <a:t> تقسیم می‌کند و</a:t>
            </a:r>
            <a:r>
              <a:rPr lang="ar-SA" sz="2000" b="0" i="0">
                <a:solidFill>
                  <a:srgbClr val="000000"/>
                </a:solidFill>
                <a:effectLst/>
                <a:latin typeface="Gill Sans MT" panose="020B0502020104020203" pitchFamily="34" charset="0"/>
                <a:cs typeface="B Nazanin" panose="00000400000000000000" pitchFamily="2" charset="-78"/>
              </a:rPr>
              <a:t> </a:t>
            </a:r>
            <a:r>
              <a:rPr lang="ar-SA" sz="2000" b="1" i="0">
                <a:solidFill>
                  <a:srgbClr val="000000"/>
                </a:solidFill>
                <a:effectLst/>
                <a:latin typeface="Gill Sans MT" panose="020B0502020104020203" pitchFamily="34" charset="0"/>
                <a:cs typeface="B Nazanin" panose="00000400000000000000" pitchFamily="2" charset="-78"/>
              </a:rPr>
              <a:t>آرایه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ای از رشته</a:t>
            </a:r>
            <a:r>
              <a:rPr lang="fa-IR" sz="2000" b="1" i="0">
                <a:solidFill>
                  <a:srgbClr val="000000"/>
                </a:solidFill>
                <a:effectLst/>
                <a:latin typeface="Gill Sans MT" panose="020B0502020104020203" pitchFamily="34" charset="0"/>
                <a:cs typeface="B Nazanin" panose="00000400000000000000" pitchFamily="2" charset="-78"/>
              </a:rPr>
              <a:t>‌</a:t>
            </a:r>
            <a:r>
              <a:rPr lang="ar-SA" sz="2000" b="1" i="0">
                <a:solidFill>
                  <a:srgbClr val="000000"/>
                </a:solidFill>
                <a:effectLst/>
                <a:latin typeface="Gill Sans MT" panose="020B0502020104020203" pitchFamily="34" charset="0"/>
                <a:cs typeface="B Nazanin" panose="00000400000000000000" pitchFamily="2" charset="-78"/>
              </a:rPr>
              <a:t>ها </a:t>
            </a:r>
            <a:r>
              <a:rPr lang="ar-SA" sz="2000" b="0" i="0">
                <a:solidFill>
                  <a:srgbClr val="000000"/>
                </a:solidFill>
                <a:effectLst/>
                <a:latin typeface="Gill Sans MT" panose="020B0502020104020203" pitchFamily="34" charset="0"/>
                <a:cs typeface="B Nazanin" panose="00000400000000000000" pitchFamily="2" charset="-78"/>
              </a:rPr>
              <a:t>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a:t>
            </a:r>
            <a:r>
              <a:rPr lang="fa-IR" sz="2000" b="0" i="0">
                <a:solidFill>
                  <a:srgbClr val="000000"/>
                </a:solidFill>
                <a:effectLst/>
                <a:latin typeface="Gill Sans MT" panose="020B0502020104020203" pitchFamily="34" charset="0"/>
                <a:cs typeface="B Nazanin" panose="00000400000000000000" pitchFamily="2" charset="-78"/>
              </a:rPr>
              <a:t>ند.</a:t>
            </a: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str.valueOf(parameter)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شامل ورودی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 (ورودی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تواند هر نوع 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a:t>
            </a:r>
            <a:r>
              <a:rPr lang="en-GB" sz="2000" b="0" i="0">
                <a:solidFill>
                  <a:srgbClr val="000000"/>
                </a:solidFill>
                <a:effectLst/>
                <a:latin typeface="Gill Sans MT" panose="020B0502020104020203" pitchFamily="34" charset="0"/>
                <a:cs typeface="B Nazanin" panose="00000400000000000000" pitchFamily="2" charset="-78"/>
              </a:rPr>
              <a:t>primitive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باشد)</a:t>
            </a:r>
            <a:endParaRPr lang="fa-IR" sz="2000" b="0" i="0">
              <a:solidFill>
                <a:srgbClr val="000000"/>
              </a:solidFill>
              <a:effectLst/>
              <a:latin typeface="Gill Sans MT" panose="020B0502020104020203" pitchFamily="34" charset="0"/>
              <a:cs typeface="B Nazanin" panose="00000400000000000000" pitchFamily="2" charset="-78"/>
            </a:endParaRPr>
          </a:p>
          <a:p>
            <a:pPr algn="r" rtl="1"/>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str.replace(char oldChar, char newChar)</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تمامی ک</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قدیمی را با ک</a:t>
            </a:r>
            <a:r>
              <a:rPr lang="fa-IR" sz="2000" b="0" i="0">
                <a:solidFill>
                  <a:srgbClr val="000000"/>
                </a:solidFill>
                <a:effectLst/>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کترهای جدید داده شده جایگزین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را</a:t>
            </a:r>
            <a:r>
              <a:rPr lang="fa-IR" sz="2000" b="0" i="0">
                <a:solidFill>
                  <a:srgbClr val="000000"/>
                </a:solidFill>
                <a:effectLst/>
                <a:latin typeface="Gill Sans MT" panose="020B0502020104020203" pitchFamily="34" charset="0"/>
                <a:cs typeface="B Nazanin" panose="00000400000000000000" pitchFamily="2" charset="-78"/>
              </a:rPr>
              <a:t> برمی‌گرداند.</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1977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0DAEB001-59E9-85FC-3CF8-E6A2E397231B}"/>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4D896479-9643-3E01-EBC1-28ABE8F8F41E}"/>
              </a:ext>
            </a:extLst>
          </p:cNvPr>
          <p:cNvSpPr txBox="1">
            <a:spLocks noGrp="1"/>
          </p:cNvSpPr>
          <p:nvPr>
            <p:ph type="title"/>
          </p:nvPr>
        </p:nvSpPr>
        <p:spPr>
          <a:xfrm>
            <a:off x="1046774" y="189300"/>
            <a:ext cx="73225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برخی متد‌های پرکاربرد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905ADBD6-0B1A-7FBF-FE5A-14D7C9A022D1}"/>
              </a:ext>
            </a:extLst>
          </p:cNvPr>
          <p:cNvSpPr txBox="1"/>
          <p:nvPr/>
        </p:nvSpPr>
        <p:spPr>
          <a:xfrm>
            <a:off x="357521" y="943264"/>
            <a:ext cx="8011778" cy="4401205"/>
          </a:xfrm>
          <a:prstGeom prst="rect">
            <a:avLst/>
          </a:prstGeom>
          <a:noFill/>
        </p:spPr>
        <p:txBody>
          <a:bodyPr wrap="square" rtlCol="0">
            <a:spAutoFit/>
          </a:bodyPr>
          <a:lstStyle/>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str.compareTo(String str2)</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دو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داده شده ر</a:t>
            </a:r>
            <a:r>
              <a:rPr lang="fa-IR" sz="2000">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 مقایسه می</a:t>
            </a:r>
            <a:r>
              <a:rPr lang="fa-IR" sz="2000" b="0" i="0">
                <a:solidFill>
                  <a:srgbClr val="000000"/>
                </a:solidFill>
                <a:effectLst/>
                <a:latin typeface="Gill Sans MT" panose="020B0502020104020203" pitchFamily="34" charset="0"/>
                <a:cs typeface="B Nazanin" panose="00000400000000000000" pitchFamily="2" charset="-78"/>
              </a:rPr>
              <a:t>‌کند. </a:t>
            </a:r>
            <a:r>
              <a:rPr lang="fa-IR" sz="2000">
                <a:latin typeface="Gill Sans MT" panose="020B0502020104020203" pitchFamily="34" charset="0"/>
                <a:cs typeface="B Nazanin" panose="00000400000000000000" pitchFamily="2" charset="-78"/>
              </a:rPr>
              <a:t>اگر برابر باشند </a:t>
            </a:r>
            <a:r>
              <a:rPr lang="en-US" sz="2000">
                <a:latin typeface="Gill Sans MT" panose="020B0502020104020203" pitchFamily="34" charset="0"/>
                <a:cs typeface="B Nazanin" panose="00000400000000000000" pitchFamily="2" charset="-78"/>
              </a:rPr>
              <a:t>0</a:t>
            </a:r>
            <a:r>
              <a:rPr lang="fa-IR" sz="2000">
                <a:latin typeface="Gill Sans MT" panose="020B0502020104020203" pitchFamily="34" charset="0"/>
                <a:cs typeface="B Nazanin" panose="00000400000000000000" pitchFamily="2" charset="-78"/>
              </a:rPr>
              <a:t>، اگر رشته اولیه بزرگ‌تر باشد عددی مثبت، و اگر کوچک‌تر باشد عددی منفی برمی‌گرداند.</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str.charAt(int index)</a:t>
            </a:r>
            <a:r>
              <a:rPr lang="fa-IR" sz="2000" b="0" i="0">
                <a:solidFill>
                  <a:srgbClr val="000000"/>
                </a:solidFill>
                <a:effectLst/>
                <a:latin typeface="Gill Sans MT" panose="020B0502020104020203" pitchFamily="34" charset="0"/>
                <a:cs typeface="B Nazanin" panose="00000400000000000000" pitchFamily="2" charset="-78"/>
              </a:rPr>
              <a:t> : کرکتر</a:t>
            </a:r>
            <a:r>
              <a:rPr lang="ar-SA" sz="2000" b="0" i="0">
                <a:solidFill>
                  <a:srgbClr val="000000"/>
                </a:solidFill>
                <a:effectLst/>
                <a:latin typeface="Gill Sans MT" panose="020B0502020104020203" pitchFamily="34" charset="0"/>
                <a:cs typeface="B Nazanin" panose="00000400000000000000" pitchFamily="2" charset="-78"/>
              </a:rPr>
              <a:t> موجود در ایندک</a:t>
            </a:r>
            <a:r>
              <a:rPr lang="fa-IR" sz="2000" b="0" i="0">
                <a:solidFill>
                  <a:srgbClr val="000000"/>
                </a:solidFill>
                <a:effectLst/>
                <a:latin typeface="Gill Sans MT" panose="020B0502020104020203" pitchFamily="34" charset="0"/>
                <a:cs typeface="B Nazanin" panose="00000400000000000000" pitchFamily="2" charset="-78"/>
              </a:rPr>
              <a:t>س</a:t>
            </a:r>
            <a:r>
              <a:rPr lang="ar-SA" sz="2000" b="0" i="0">
                <a:solidFill>
                  <a:srgbClr val="000000"/>
                </a:solidFill>
                <a:effectLst/>
                <a:latin typeface="Gill Sans MT" panose="020B0502020104020203" pitchFamily="34" charset="0"/>
                <a:cs typeface="B Nazanin" panose="00000400000000000000" pitchFamily="2" charset="-78"/>
              </a:rPr>
              <a:t> داده شده را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گرداند.</a:t>
            </a:r>
            <a:endParaRPr lang="fa-IR"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ar-SA" sz="2000" b="0" i="0">
              <a:solidFill>
                <a:srgbClr val="000000"/>
              </a:solidFill>
              <a:effectLst/>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en-GB" sz="2000" b="0" i="0">
                <a:solidFill>
                  <a:srgbClr val="000000"/>
                </a:solidFill>
                <a:effectLst/>
                <a:latin typeface="Gill Sans MT" panose="020B0502020104020203" pitchFamily="34" charset="0"/>
                <a:cs typeface="B Nazanin" panose="00000400000000000000" pitchFamily="2" charset="-78"/>
              </a:rPr>
              <a:t>str.subString(int beginIndex, int lastIndex)</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رشته</a:t>
            </a:r>
            <a:r>
              <a:rPr lang="fa-IR" sz="2000" b="0" i="0">
                <a:solidFill>
                  <a:srgbClr val="000000"/>
                </a:solidFill>
                <a:effectLst/>
                <a:latin typeface="Gill Sans MT" panose="020B0502020104020203" pitchFamily="34" charset="0"/>
                <a:cs typeface="B Nazanin" panose="00000400000000000000" pitchFamily="2" charset="-78"/>
              </a:rPr>
              <a:t>‌ا</a:t>
            </a:r>
            <a:r>
              <a:rPr lang="ar-SA" sz="2000" b="0" i="0">
                <a:solidFill>
                  <a:srgbClr val="000000"/>
                </a:solidFill>
                <a:effectLst/>
                <a:latin typeface="Gill Sans MT" panose="020B0502020104020203" pitchFamily="34" charset="0"/>
                <a:cs typeface="B Nazanin" panose="00000400000000000000" pitchFamily="2" charset="-78"/>
              </a:rPr>
              <a:t>ی با شروع از </a:t>
            </a:r>
            <a:r>
              <a:rPr lang="fa-IR" sz="2000" b="0" i="0">
                <a:solidFill>
                  <a:srgbClr val="000000"/>
                </a:solidFill>
                <a:effectLst/>
                <a:latin typeface="Gill Sans MT" panose="020B0502020104020203" pitchFamily="34" charset="0"/>
                <a:cs typeface="B Nazanin" panose="00000400000000000000" pitchFamily="2" charset="-78"/>
              </a:rPr>
              <a:t>ایندکس </a:t>
            </a:r>
            <a:r>
              <a:rPr lang="en-US" sz="2000" b="0" i="0">
                <a:solidFill>
                  <a:srgbClr val="000000"/>
                </a:solidFill>
                <a:effectLst/>
                <a:latin typeface="Gill Sans MT" panose="020B0502020104020203" pitchFamily="34" charset="0"/>
                <a:cs typeface="B Nazanin" panose="00000400000000000000" pitchFamily="2" charset="-78"/>
              </a:rPr>
              <a:t>beginIndex</a:t>
            </a:r>
            <a:r>
              <a:rPr lang="ar-SA" sz="2000" b="0" i="0">
                <a:solidFill>
                  <a:srgbClr val="000000"/>
                </a:solidFill>
                <a:effectLst/>
                <a:latin typeface="Gill Sans MT" panose="020B0502020104020203" pitchFamily="34" charset="0"/>
                <a:cs typeface="B Nazanin" panose="00000400000000000000" pitchFamily="2" charset="-78"/>
              </a:rPr>
              <a:t> و ختم به ایندکس ما قب</a:t>
            </a:r>
            <a:r>
              <a:rPr lang="fa-IR" sz="2000" b="0" i="0">
                <a:solidFill>
                  <a:srgbClr val="000000"/>
                </a:solidFill>
                <a:effectLst/>
                <a:latin typeface="Gill Sans MT" panose="020B0502020104020203" pitchFamily="34" charset="0"/>
                <a:cs typeface="B Nazanin" panose="00000400000000000000" pitchFamily="2" charset="-78"/>
              </a:rPr>
              <a:t>ل </a:t>
            </a:r>
            <a:r>
              <a:rPr lang="en-US" sz="2000" b="0" i="0">
                <a:solidFill>
                  <a:srgbClr val="000000"/>
                </a:solidFill>
                <a:effectLst/>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از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برمی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گردان</a:t>
            </a:r>
            <a:r>
              <a:rPr lang="fa-IR" sz="2000" b="0" i="0">
                <a:solidFill>
                  <a:srgbClr val="000000"/>
                </a:solidFill>
                <a:effectLst/>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در صورت عدم استفاده از </a:t>
            </a:r>
            <a:r>
              <a:rPr lang="en-US" sz="2000">
                <a:latin typeface="Gill Sans MT" panose="020B0502020104020203" pitchFamily="34" charset="0"/>
                <a:cs typeface="B Nazanin" panose="00000400000000000000" pitchFamily="2" charset="-78"/>
              </a:rPr>
              <a:t>lastIndex</a:t>
            </a:r>
            <a:r>
              <a:rPr lang="ar-SA" sz="2000" b="0" i="0">
                <a:solidFill>
                  <a:srgbClr val="000000"/>
                </a:solidFill>
                <a:effectLst/>
                <a:latin typeface="Gill Sans MT" panose="020B0502020104020203" pitchFamily="34" charset="0"/>
                <a:cs typeface="B Nazanin" panose="00000400000000000000" pitchFamily="2" charset="-78"/>
              </a:rPr>
              <a:t>، تا انتهای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اولیه در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نهایی وجود خواهد داشت</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endParaRPr lang="fa-IR"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endParaRPr lang="fa-IR" sz="2000">
              <a:latin typeface="Gill Sans MT" panose="020B0502020104020203" pitchFamily="34" charset="0"/>
              <a:cs typeface="B Nazanin" panose="00000400000000000000" pitchFamily="2" charset="-78"/>
            </a:endParaRPr>
          </a:p>
          <a:p>
            <a:pPr algn="l"/>
            <a:r>
              <a:rPr lang="en-US" sz="2000">
                <a:latin typeface="Gill Sans MT" panose="020B0502020104020203" pitchFamily="34" charset="0"/>
                <a:cs typeface="B Nazanin" panose="00000400000000000000" pitchFamily="2" charset="-78"/>
              </a:rPr>
              <a:t>More about String methods: </a:t>
            </a:r>
          </a:p>
          <a:p>
            <a:pPr algn="l"/>
            <a:r>
              <a:rPr lang="en-GB" sz="2000">
                <a:latin typeface="Gill Sans MT" panose="020B0502020104020203" pitchFamily="34" charset="0"/>
                <a:cs typeface="B Nazanin" panose="00000400000000000000" pitchFamily="2" charset="-78"/>
                <a:hlinkClick r:id="rId3"/>
              </a:rPr>
              <a:t>https://www.w3schools.com/java/java_ref_string.asp</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6287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340D99C9-30B6-39D5-F1E7-B7BCD5AC5C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6C0C29B-55DC-059A-6A56-59955204A400}"/>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78F0D54-F758-E758-4831-9708ABB79EB8}"/>
              </a:ext>
            </a:extLst>
          </p:cNvPr>
          <p:cNvSpPr txBox="1"/>
          <p:nvPr/>
        </p:nvSpPr>
        <p:spPr>
          <a:xfrm>
            <a:off x="330200" y="950406"/>
            <a:ext cx="8192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زبان جاوا اصولاً برای پروژه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با ابعاد بزرگ 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به وسیله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تیم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نویسی توسعه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یابد. از این رو لازم است روشی برای انتقال اطلاعات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استفاده از کلاس</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و متدهای نوشته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شده توسط هر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نویس به دیگران وجود داشته باشد</a:t>
            </a:r>
            <a:r>
              <a:rPr lang="fa-IR" sz="2000">
                <a:latin typeface="Gill Sans MT" panose="020B0502020104020203" pitchFamily="34" charset="0"/>
                <a:cs typeface="B Nazanin" panose="00000400000000000000" pitchFamily="2" charset="-78"/>
              </a:rPr>
              <a:t> که نحوه</a:t>
            </a:r>
            <a:r>
              <a:rPr lang="ar-SA" sz="2000" b="0" i="0">
                <a:solidFill>
                  <a:srgbClr val="000000"/>
                </a:solidFill>
                <a:effectLst/>
                <a:latin typeface="Gill Sans MT" panose="020B0502020104020203" pitchFamily="34" charset="0"/>
                <a:cs typeface="B Nazanin" panose="00000400000000000000" pitchFamily="2" charset="-78"/>
              </a:rPr>
              <a:t>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از</a:t>
            </a:r>
            <a:r>
              <a:rPr lang="ar-SA" sz="2000" b="0" i="0">
                <a:solidFill>
                  <a:srgbClr val="000000"/>
                </a:solidFill>
                <a:effectLst/>
                <a:latin typeface="Gill Sans MT" panose="020B0502020104020203" pitchFamily="34" charset="0"/>
                <a:cs typeface="B Nazanin" panose="00000400000000000000" pitchFamily="2" charset="-78"/>
              </a:rPr>
              <a:t> آن</a:t>
            </a:r>
            <a:r>
              <a:rPr lang="fa-IR" sz="2000" b="0" i="0">
                <a:solidFill>
                  <a:srgbClr val="000000"/>
                </a:solidFill>
                <a:effectLst/>
                <a:latin typeface="Gill Sans MT" panose="020B0502020104020203" pitchFamily="34" charset="0"/>
                <a:cs typeface="B Nazanin" panose="00000400000000000000" pitchFamily="2" charset="-78"/>
              </a:rPr>
              <a:t>‌ها</a:t>
            </a:r>
            <a:r>
              <a:rPr lang="ar-SA" sz="2000" b="0" i="0">
                <a:solidFill>
                  <a:srgbClr val="000000"/>
                </a:solidFill>
                <a:effectLst/>
                <a:latin typeface="Gill Sans MT" panose="020B0502020104020203" pitchFamily="34" charset="0"/>
                <a:cs typeface="B Nazanin" panose="00000400000000000000" pitchFamily="2" charset="-78"/>
              </a:rPr>
              <a:t> </a:t>
            </a:r>
            <a:r>
              <a:rPr lang="fa-IR" sz="2000" b="0" i="0">
                <a:solidFill>
                  <a:srgbClr val="000000"/>
                </a:solidFill>
                <a:effectLst/>
                <a:latin typeface="Gill Sans MT" panose="020B0502020104020203" pitchFamily="34" charset="0"/>
                <a:cs typeface="B Nazanin" panose="00000400000000000000" pitchFamily="2" charset="-78"/>
              </a:rPr>
              <a:t>را</a:t>
            </a:r>
            <a:r>
              <a:rPr lang="ar-SA" sz="2000" b="0" i="0">
                <a:solidFill>
                  <a:srgbClr val="000000"/>
                </a:solidFill>
                <a:effectLst/>
                <a:latin typeface="Gill Sans MT" panose="020B0502020104020203" pitchFamily="34" charset="0"/>
                <a:cs typeface="B Nazanin" panose="00000400000000000000" pitchFamily="2" charset="-78"/>
              </a:rPr>
              <a:t> به </a:t>
            </a:r>
            <a:r>
              <a:rPr lang="fa-IR" sz="2000" b="0" i="0">
                <a:solidFill>
                  <a:srgbClr val="000000"/>
                </a:solidFill>
                <a:effectLst/>
                <a:latin typeface="Gill Sans MT" panose="020B0502020104020203" pitchFamily="34" charset="0"/>
                <a:cs typeface="B Nazanin" panose="00000400000000000000" pitchFamily="2" charset="-78"/>
              </a:rPr>
              <a:t>طو</a:t>
            </a:r>
            <a:r>
              <a:rPr lang="fa-IR" sz="2000">
                <a:latin typeface="Gill Sans MT" panose="020B0502020104020203" pitchFamily="34" charset="0"/>
                <a:cs typeface="B Nazanin" panose="00000400000000000000" pitchFamily="2" charset="-78"/>
              </a:rPr>
              <a:t>ر</a:t>
            </a:r>
            <a:r>
              <a:rPr lang="ar-SA" sz="2000" b="0" i="0">
                <a:solidFill>
                  <a:srgbClr val="000000"/>
                </a:solidFill>
                <a:effectLst/>
                <a:latin typeface="Gill Sans MT" panose="020B0502020104020203" pitchFamily="34" charset="0"/>
                <a:cs typeface="B Nazanin" panose="00000400000000000000" pitchFamily="2" charset="-78"/>
              </a:rPr>
              <a:t>ی مشخص </a:t>
            </a:r>
            <a:r>
              <a:rPr lang="fa-IR" sz="2000" b="0" i="0">
                <a:solidFill>
                  <a:srgbClr val="000000"/>
                </a:solidFill>
                <a:effectLst/>
                <a:latin typeface="Gill Sans MT" panose="020B0502020104020203" pitchFamily="34" charset="0"/>
                <a:cs typeface="B Nazanin" panose="00000400000000000000" pitchFamily="2" charset="-78"/>
              </a:rPr>
              <a:t>کند</a:t>
            </a:r>
            <a:r>
              <a:rPr lang="ar-SA" sz="2000" b="0" i="0">
                <a:solidFill>
                  <a:srgbClr val="000000"/>
                </a:solidFill>
                <a:effectLst/>
                <a:latin typeface="Gill Sans MT" panose="020B0502020104020203" pitchFamily="34" charset="0"/>
                <a:cs typeface="B Nazanin" panose="00000400000000000000" pitchFamily="2" charset="-78"/>
              </a:rPr>
              <a:t> که بدون نیاز به اطلاع از جزئیات و نحوه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پیاده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سازی، بتوان به سادگی از آنها در کاربردهای مختلف استفاده کرد.</a:t>
            </a:r>
            <a:r>
              <a:rPr lang="ar-SA" sz="2000">
                <a:latin typeface="Gill Sans MT" panose="020B0502020104020203" pitchFamily="34" charset="0"/>
                <a:cs typeface="B Nazanin" panose="00000400000000000000" pitchFamily="2" charset="-78"/>
              </a:rPr>
              <a:t> </a:t>
            </a:r>
            <a:endParaRPr lang="en-US" sz="2000">
              <a:latin typeface="Gill Sans MT" panose="020B0502020104020203" pitchFamily="34" charset="0"/>
              <a:cs typeface="B Nazanin" panose="00000400000000000000" pitchFamily="2" charset="-78"/>
            </a:endParaRPr>
          </a:p>
          <a:p>
            <a:pPr algn="r" rtl="1">
              <a:lnSpc>
                <a:spcPts val="3500"/>
              </a:lnSpc>
            </a:pPr>
            <a:br>
              <a:rPr lang="ar-SA" sz="2000">
                <a:latin typeface="Gill Sans MT" panose="020B0502020104020203" pitchFamily="34" charset="0"/>
                <a:cs typeface="B Nazanin" panose="00000400000000000000" pitchFamily="2" charset="-78"/>
              </a:rPr>
            </a:br>
            <a:r>
              <a:rPr lang="ar-SA" sz="2000" b="0" i="0">
                <a:solidFill>
                  <a:srgbClr val="000000"/>
                </a:solidFill>
                <a:effectLst/>
                <a:latin typeface="Gill Sans MT" panose="020B0502020104020203" pitchFamily="34" charset="0"/>
                <a:cs typeface="B Nazanin" panose="00000400000000000000" pitchFamily="2" charset="-78"/>
              </a:rPr>
              <a:t> این عمل توسط مستندسازی کدها </a:t>
            </a:r>
            <a:r>
              <a:rPr lang="fa-IR" sz="2000" b="0" i="0">
                <a:solidFill>
                  <a:srgbClr val="000000"/>
                </a:solidFill>
                <a:effectLst/>
                <a:latin typeface="Gill Sans MT" panose="020B0502020104020203" pitchFamily="34" charset="0"/>
                <a:cs typeface="B Nazanin" panose="00000400000000000000" pitchFamily="2" charset="-78"/>
              </a:rPr>
              <a:t>(</a:t>
            </a:r>
            <a:r>
              <a:rPr lang="en-US" sz="2000" b="0" i="0">
                <a:solidFill>
                  <a:srgbClr val="000000"/>
                </a:solidFill>
                <a:effectLst/>
                <a:latin typeface="Gill Sans MT" panose="020B0502020104020203" pitchFamily="34" charset="0"/>
                <a:cs typeface="B Nazanin" panose="00000400000000000000" pitchFamily="2" charset="-78"/>
              </a:rPr>
              <a:t>Documentation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انجام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US"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2594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FF5ADA4E-FD55-682C-21D3-A63FF8CA1B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ECCED451-FE07-DF63-E53B-E0B7B897568A}"/>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1E28DC98-61F4-4D48-DF99-9BDE064C1DE7}"/>
              </a:ext>
            </a:extLst>
          </p:cNvPr>
          <p:cNvSpPr txBox="1"/>
          <p:nvPr/>
        </p:nvSpPr>
        <p:spPr>
          <a:xfrm>
            <a:off x="330200" y="950406"/>
            <a:ext cx="8192007" cy="3967753"/>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یکی از مهم</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ترین ابزارهای نگارش مستند</a:t>
            </a:r>
            <a:r>
              <a:rPr lang="fa-IR" sz="2000" b="0" i="0">
                <a:solidFill>
                  <a:srgbClr val="000000"/>
                </a:solidFill>
                <a:effectLst/>
                <a:latin typeface="Gill Sans MT" panose="020B0502020104020203" pitchFamily="34" charset="0"/>
                <a:cs typeface="B Nazanin" panose="00000400000000000000" pitchFamily="2" charset="-78"/>
              </a:rPr>
              <a:t>ات</a:t>
            </a:r>
            <a:r>
              <a:rPr lang="ar-SA" sz="2000" b="0" i="0">
                <a:solidFill>
                  <a:srgbClr val="000000"/>
                </a:solidFill>
                <a:effectLst/>
                <a:latin typeface="Gill Sans MT" panose="020B0502020104020203" pitchFamily="34" charset="0"/>
                <a:cs typeface="B Nazanin" panose="00000400000000000000" pitchFamily="2" charset="-78"/>
              </a:rPr>
              <a:t> در جاوا، جاواداک</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javadoc</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اس</a:t>
            </a:r>
            <a:r>
              <a:rPr lang="fa-IR" sz="2000" b="0" i="0">
                <a:solidFill>
                  <a:srgbClr val="000000"/>
                </a:solidFill>
                <a:effectLst/>
                <a:latin typeface="Gill Sans MT" panose="020B0502020104020203" pitchFamily="34" charset="0"/>
                <a:cs typeface="B Nazanin" panose="00000400000000000000" pitchFamily="2" charset="-78"/>
              </a:rPr>
              <a:t>ت که</a:t>
            </a:r>
            <a:r>
              <a:rPr lang="ar-SA" sz="2000" b="0" i="0">
                <a:solidFill>
                  <a:srgbClr val="000000"/>
                </a:solidFill>
                <a:effectLst/>
                <a:latin typeface="Gill Sans MT" panose="020B0502020104020203" pitchFamily="34" charset="0"/>
                <a:cs typeface="B Nazanin" panose="00000400000000000000" pitchFamily="2" charset="-78"/>
              </a:rPr>
              <a:t> در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موجود است</a:t>
            </a:r>
            <a:r>
              <a:rPr lang="fa-IR" sz="2000" b="0" i="0">
                <a:solidFill>
                  <a:srgbClr val="000000"/>
                </a:solidFill>
                <a:effectLst/>
                <a:latin typeface="Gill Sans MT" panose="020B0502020104020203" pitchFamily="34" charset="0"/>
                <a:cs typeface="B Nazanin" panose="00000400000000000000" pitchFamily="2" charset="-78"/>
              </a:rPr>
              <a:t>.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این مستندات برای کتابخانه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معروف جاوا در اینترنت موجود است و درسایت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مانند سایت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زیر یافت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شوند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a:p>
            <a:pPr>
              <a:buNone/>
            </a:pPr>
            <a:r>
              <a:rPr lang="en-GB" sz="1800" b="0" i="0">
                <a:solidFill>
                  <a:srgbClr val="000000"/>
                </a:solidFill>
                <a:effectLst/>
                <a:latin typeface="+mj-lt"/>
              </a:rPr>
              <a:t>•</a:t>
            </a:r>
            <a:r>
              <a:rPr lang="en-GB" sz="1800" b="0" i="0">
                <a:solidFill>
                  <a:srgbClr val="000000"/>
                </a:solidFill>
                <a:effectLst/>
                <a:latin typeface="+mj-lt"/>
                <a:hlinkClick r:id="rId3"/>
              </a:rPr>
              <a:t> </a:t>
            </a:r>
            <a:r>
              <a:rPr lang="en-GB" sz="1800" b="0" i="0">
                <a:solidFill>
                  <a:srgbClr val="1155CC"/>
                </a:solidFill>
                <a:effectLst/>
                <a:latin typeface="+mj-lt"/>
                <a:hlinkClick r:id="rId3"/>
              </a:rPr>
              <a:t>https://www.oracle.com</a:t>
            </a:r>
            <a:endParaRPr lang="en-GB" sz="1800" b="0" i="0">
              <a:solidFill>
                <a:srgbClr val="1155CC"/>
              </a:solidFill>
              <a:effectLst/>
              <a:latin typeface="+mj-lt"/>
            </a:endParaRPr>
          </a:p>
          <a:p>
            <a:pPr>
              <a:buNone/>
            </a:pPr>
            <a:r>
              <a:rPr lang="en-GB" sz="1800" b="0" i="0">
                <a:solidFill>
                  <a:srgbClr val="000000"/>
                </a:solidFill>
                <a:effectLst/>
                <a:latin typeface="+mj-lt"/>
              </a:rPr>
              <a:t>• </a:t>
            </a:r>
            <a:r>
              <a:rPr lang="en-GB" sz="1800" b="0" i="0">
                <a:solidFill>
                  <a:srgbClr val="1155CC"/>
                </a:solidFill>
                <a:effectLst/>
                <a:latin typeface="+mj-lt"/>
                <a:hlinkClick r:id="rId4"/>
              </a:rPr>
              <a:t>https://www.tutorialspoint.com/java</a:t>
            </a:r>
            <a:r>
              <a:rPr lang="en-GB" sz="2800">
                <a:latin typeface="+mj-lt"/>
                <a:hlinkClick r:id="rId4"/>
              </a:rPr>
              <a:t> </a:t>
            </a:r>
            <a:endParaRPr lang="fa-IR" sz="2800">
              <a:latin typeface="+mj-lt"/>
            </a:endParaRPr>
          </a:p>
          <a:p>
            <a:pPr algn="r" rtl="1">
              <a:buNone/>
            </a:pPr>
            <a:br>
              <a:rPr lang="ar-SA" sz="2000">
                <a:latin typeface="Gill Sans MT" panose="020B0502020104020203" pitchFamily="34" charset="0"/>
                <a:cs typeface="B Nazanin" panose="00000400000000000000" pitchFamily="2" charset="-78"/>
              </a:rPr>
            </a:br>
            <a:br>
              <a:rPr lang="en-GB"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0806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4BA9992C-3771-01A0-7555-AC94D6B0BB4C}"/>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FC90A76-F84F-6670-E1F1-3E54791397C1}"/>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684C7560-1AD8-7D64-1260-2C30D0F15375}"/>
              </a:ext>
            </a:extLst>
          </p:cNvPr>
          <p:cNvSpPr txBox="1"/>
          <p:nvPr/>
        </p:nvSpPr>
        <p:spPr>
          <a:xfrm>
            <a:off x="330200" y="950406"/>
            <a:ext cx="8192007" cy="185243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استفاده از این ابزار به این صورت است که ابتدا در کد خود با استفاده از یک دستور زبان خاص توضیحات را وارد کرده، سپس با اجرای جاواداک مستندات را در قالب یک فایل </a:t>
            </a:r>
            <a:r>
              <a:rPr lang="en-GB" sz="2000" b="0" i="0">
                <a:solidFill>
                  <a:srgbClr val="000000"/>
                </a:solidFill>
                <a:effectLst/>
                <a:latin typeface="Gill Sans MT" panose="020B0502020104020203" pitchFamily="34" charset="0"/>
                <a:cs typeface="B Nazanin" panose="00000400000000000000" pitchFamily="2" charset="-78"/>
              </a:rPr>
              <a:t>html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تولید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کنید. این دستورات به صورت کامنت</a:t>
            </a:r>
            <a:r>
              <a:rPr lang="fa-IR" sz="2000" b="0" i="0">
                <a:solidFill>
                  <a:srgbClr val="000000"/>
                </a:solidFill>
                <a:effectLst/>
                <a:latin typeface="Gill Sans MT" panose="020B0502020104020203" pitchFamily="34" charset="0"/>
                <a:cs typeface="B Nazanin" panose="00000400000000000000" pitchFamily="2" charset="-78"/>
              </a:rPr>
              <a:t> لا</a:t>
            </a:r>
            <a:r>
              <a:rPr lang="ar-SA" sz="2000" b="0" i="0">
                <a:solidFill>
                  <a:srgbClr val="000000"/>
                </a:solidFill>
                <a:effectLst/>
                <a:latin typeface="Gill Sans MT" panose="020B0502020104020203" pitchFamily="34" charset="0"/>
                <a:cs typeface="B Nazanin" panose="00000400000000000000" pitchFamily="2" charset="-78"/>
              </a:rPr>
              <a:t>بلای کد نوشته</a:t>
            </a:r>
            <a:r>
              <a:rPr lang="fa-IR" sz="2000" b="0" i="0">
                <a:solidFill>
                  <a:srgbClr val="000000"/>
                </a:solidFill>
                <a:effectLst/>
                <a:latin typeface="Gill Sans MT" panose="020B0502020104020203" pitchFamily="34" charset="0"/>
                <a:cs typeface="B Nazanin" panose="00000400000000000000" pitchFamily="2" charset="-78"/>
              </a:rPr>
              <a:t> می‌شود.</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D58F7ADA-DB89-41E2-2223-CB1D1DAACF78}"/>
              </a:ext>
            </a:extLst>
          </p:cNvPr>
          <p:cNvPicPr>
            <a:picLocks noChangeAspect="1"/>
          </p:cNvPicPr>
          <p:nvPr/>
        </p:nvPicPr>
        <p:blipFill>
          <a:blip r:embed="rId3"/>
          <a:srcRect l="1786" t="1608" r="1348" b="3824"/>
          <a:stretch/>
        </p:blipFill>
        <p:spPr>
          <a:xfrm>
            <a:off x="914401" y="1956391"/>
            <a:ext cx="4075814" cy="2997809"/>
          </a:xfrm>
          <a:prstGeom prst="rect">
            <a:avLst/>
          </a:prstGeom>
        </p:spPr>
      </p:pic>
    </p:spTree>
    <p:extLst>
      <p:ext uri="{BB962C8B-B14F-4D97-AF65-F5344CB8AC3E}">
        <p14:creationId xmlns:p14="http://schemas.microsoft.com/office/powerpoint/2010/main" val="390128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1172800" y="158677"/>
            <a:ext cx="6345600" cy="57269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مقدمه</a:t>
            </a:r>
            <a:endParaRPr>
              <a:solidFill>
                <a:srgbClr val="C39113"/>
              </a:solidFill>
              <a:cs typeface="B Roya" panose="00000400000000000000" pitchFamily="2" charset="-78"/>
            </a:endParaRPr>
          </a:p>
        </p:txBody>
      </p:sp>
      <p:sp>
        <p:nvSpPr>
          <p:cNvPr id="1459" name="Google Shape;1459;p36"/>
          <p:cNvSpPr txBox="1">
            <a:spLocks noGrp="1"/>
          </p:cNvSpPr>
          <p:nvPr>
            <p:ph type="body" idx="1"/>
          </p:nvPr>
        </p:nvSpPr>
        <p:spPr>
          <a:xfrm>
            <a:off x="393700" y="1054100"/>
            <a:ext cx="7124700" cy="35433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جلسات گذشته با برنامه نویسی شیء گرا (</a:t>
            </a:r>
            <a:r>
              <a:rPr lang="en-US" sz="2000">
                <a:solidFill>
                  <a:schemeClr val="dk1"/>
                </a:solidFill>
                <a:latin typeface="Gill Sans MT" panose="020B0502020104020203" pitchFamily="34" charset="0"/>
                <a:cs typeface="B Nazanin" panose="00000400000000000000" pitchFamily="2" charset="-78"/>
              </a:rPr>
              <a:t>OOP</a:t>
            </a:r>
            <a:r>
              <a:rPr lang="fa-IR" sz="2000">
                <a:solidFill>
                  <a:schemeClr val="dk1"/>
                </a:solidFill>
                <a:latin typeface="Gill Sans MT" panose="020B0502020104020203" pitchFamily="34" charset="0"/>
                <a:cs typeface="B Nazanin" panose="00000400000000000000" pitchFamily="2" charset="-78"/>
              </a:rPr>
              <a:t>) و برخی اجزا ابتدایی آن مانند </a:t>
            </a:r>
            <a:r>
              <a:rPr lang="en-GB" sz="2000">
                <a:solidFill>
                  <a:schemeClr val="dk1"/>
                </a:solidFill>
                <a:latin typeface="Gill Sans MT" panose="020B0502020104020203" pitchFamily="34" charset="0"/>
                <a:cs typeface="B Nazanin" panose="00000400000000000000" pitchFamily="2" charset="-78"/>
              </a:rPr>
              <a:t>Object، Class، Constructor، getter</a:t>
            </a:r>
            <a:r>
              <a:rPr lang="fa-IR" sz="2000">
                <a:solidFill>
                  <a:schemeClr val="dk1"/>
                </a:solidFill>
                <a:latin typeface="Gill Sans MT" panose="020B0502020104020203" pitchFamily="34" charset="0"/>
                <a:cs typeface="B Nazanin" panose="00000400000000000000" pitchFamily="2" charset="-78"/>
              </a:rPr>
              <a:t> و</a:t>
            </a:r>
            <a:r>
              <a:rPr lang="en-GB" sz="2000">
                <a:solidFill>
                  <a:schemeClr val="dk1"/>
                </a:solidFill>
                <a:latin typeface="Gill Sans MT" panose="020B0502020104020203" pitchFamily="34" charset="0"/>
                <a:cs typeface="B Nazanin" panose="00000400000000000000" pitchFamily="2" charset="-78"/>
              </a:rPr>
              <a:t>setter</a:t>
            </a:r>
            <a:r>
              <a:rPr lang="fa-IR" sz="2000">
                <a:solidFill>
                  <a:schemeClr val="dk1"/>
                </a:solidFill>
                <a:latin typeface="Gill Sans MT" panose="020B0502020104020203" pitchFamily="34" charset="0"/>
                <a:cs typeface="B Nazanin" panose="00000400000000000000" pitchFamily="2" charset="-78"/>
              </a:rPr>
              <a:t> و همچنین برخی مفاهیم مهم مانند کپسوله سازی آشنا شدیم.</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این جلسه ابتدا با مفهوم مهم و پر کاربرد دیگری به نام</a:t>
            </a:r>
            <a:r>
              <a:rPr lang="en-US" sz="2000">
                <a:solidFill>
                  <a:schemeClr val="dk1"/>
                </a:solidFill>
                <a:latin typeface="Gill Sans MT" panose="020B0502020104020203" pitchFamily="34" charset="0"/>
                <a:cs typeface="B Nazanin" panose="00000400000000000000" pitchFamily="2" charset="-78"/>
              </a:rPr>
              <a:t> </a:t>
            </a:r>
            <a:r>
              <a:rPr lang="en-GB" sz="2000">
                <a:solidFill>
                  <a:schemeClr val="dk1"/>
                </a:solidFill>
                <a:latin typeface="Gill Sans MT" panose="020B0502020104020203" pitchFamily="34" charset="0"/>
                <a:cs typeface="B Nazanin" panose="00000400000000000000" pitchFamily="2" charset="-78"/>
              </a:rPr>
              <a:t>Object Composition </a:t>
            </a:r>
            <a:r>
              <a:rPr lang="fa-IR" sz="2000">
                <a:solidFill>
                  <a:schemeClr val="dk1"/>
                </a:solidFill>
                <a:latin typeface="Gill Sans MT" panose="020B0502020104020203" pitchFamily="34" charset="0"/>
                <a:cs typeface="B Nazanin" panose="00000400000000000000" pitchFamily="2" charset="-78"/>
              </a:rPr>
              <a:t>آشنا خواهیم شد و نمونه ای از کاربرد آن را خواهیم دید.</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در ادامه با ساختار رشته ها در زبان جاوا آشنا شده و به بررسی برخی </a:t>
            </a:r>
            <a:r>
              <a:rPr lang="en-GB" sz="2000">
                <a:solidFill>
                  <a:schemeClr val="dk1"/>
                </a:solidFill>
                <a:latin typeface="Gill Sans MT" panose="020B0502020104020203" pitchFamily="34" charset="0"/>
                <a:cs typeface="B Nazanin" panose="00000400000000000000" pitchFamily="2" charset="-78"/>
              </a:rPr>
              <a:t>method </a:t>
            </a:r>
            <a:r>
              <a:rPr lang="fa-IR" sz="2000">
                <a:solidFill>
                  <a:schemeClr val="dk1"/>
                </a:solidFill>
                <a:latin typeface="Gill Sans MT" panose="020B0502020104020203" pitchFamily="34" charset="0"/>
                <a:cs typeface="B Nazanin" panose="00000400000000000000" pitchFamily="2" charset="-78"/>
              </a:rPr>
              <a:t> های مهم آن ها خواهیم پرداخت.</a:t>
            </a:r>
          </a:p>
          <a:p>
            <a:pPr marL="0" lvl="0" indent="0" algn="r" rtl="1">
              <a:spcBef>
                <a:spcPts val="0"/>
              </a:spcBef>
              <a:spcAft>
                <a:spcPts val="0"/>
              </a:spcAft>
              <a:buNone/>
            </a:pPr>
            <a:endParaRPr lang="fa-IR" sz="2000">
              <a:solidFill>
                <a:schemeClr val="dk1"/>
              </a:solidFill>
              <a:latin typeface="Gill Sans MT" panose="020B0502020104020203" pitchFamily="34" charset="0"/>
              <a:cs typeface="B Nazanin" panose="00000400000000000000" pitchFamily="2" charset="-78"/>
            </a:endParaRPr>
          </a:p>
          <a:p>
            <a:pPr marL="0" lvl="0" indent="0" algn="r" rtl="1">
              <a:spcBef>
                <a:spcPts val="0"/>
              </a:spcBef>
              <a:spcAft>
                <a:spcPts val="0"/>
              </a:spcAft>
              <a:buNone/>
            </a:pPr>
            <a:r>
              <a:rPr lang="fa-IR" sz="2000">
                <a:solidFill>
                  <a:schemeClr val="dk1"/>
                </a:solidFill>
                <a:latin typeface="Gill Sans MT" panose="020B0502020104020203" pitchFamily="34" charset="0"/>
                <a:cs typeface="B Nazanin" panose="00000400000000000000" pitchFamily="2" charset="-78"/>
              </a:rPr>
              <a:t>و در آخر طریقه مستند سازی کد از طریق</a:t>
            </a:r>
            <a:r>
              <a:rPr lang="en-GB" sz="2000">
                <a:solidFill>
                  <a:schemeClr val="dk1"/>
                </a:solidFill>
                <a:latin typeface="Gill Sans MT" panose="020B0502020104020203" pitchFamily="34" charset="0"/>
                <a:cs typeface="B Nazanin" panose="00000400000000000000" pitchFamily="2" charset="-78"/>
              </a:rPr>
              <a:t>javadoc </a:t>
            </a:r>
            <a:r>
              <a:rPr lang="fa-IR" sz="2000">
                <a:solidFill>
                  <a:schemeClr val="dk1"/>
                </a:solidFill>
                <a:latin typeface="Gill Sans MT" panose="020B0502020104020203" pitchFamily="34" charset="0"/>
                <a:cs typeface="B Nazanin" panose="00000400000000000000" pitchFamily="2" charset="-78"/>
              </a:rPr>
              <a:t> را خواهیم دید.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C57E9C98-295C-E674-4509-0663E5DAFA54}"/>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C9F4CB6E-AD2B-DDAA-FAA8-050402D89A6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استفاده از </a:t>
            </a:r>
            <a:r>
              <a:rPr lang="en-US" sz="2800">
                <a:solidFill>
                  <a:srgbClr val="C39113"/>
                </a:solidFill>
                <a:latin typeface="Gill Sans MT" panose="020B0502020104020203" pitchFamily="34" charset="0"/>
                <a:cs typeface="B Roya" panose="00000400000000000000" pitchFamily="2" charset="-78"/>
              </a:rPr>
              <a:t>Javadoc</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149AF6F-7B08-57F1-977C-0E60F41705C3}"/>
              </a:ext>
            </a:extLst>
          </p:cNvPr>
          <p:cNvSpPr txBox="1"/>
          <p:nvPr/>
        </p:nvSpPr>
        <p:spPr>
          <a:xfrm>
            <a:off x="330200" y="950406"/>
            <a:ext cx="8192007" cy="3198953"/>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در مستند‌سازی از تگ‌ها برای معرفی مشخصات استفاده می‌شود.</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برای مثال، </a:t>
            </a:r>
            <a:r>
              <a:rPr lang="en-US" sz="2000">
                <a:latin typeface="Gill Sans MT" panose="020B0502020104020203" pitchFamily="34" charset="0"/>
                <a:cs typeface="B Nazanin" panose="00000400000000000000" pitchFamily="2" charset="-78"/>
              </a:rPr>
              <a:t>@param</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جهت معرفی آرگومان</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یک متد است که اصولاً بیان آن در مستندسازی هر متد الزامیست. </a:t>
            </a:r>
            <a:r>
              <a:rPr lang="fa-IR" sz="2000" b="0" i="0">
                <a:solidFill>
                  <a:srgbClr val="000000"/>
                </a:solidFill>
                <a:effectLst/>
                <a:latin typeface="Gill Sans MT" panose="020B0502020104020203" pitchFamily="34" charset="0"/>
                <a:cs typeface="B Nazanin" panose="00000400000000000000" pitchFamily="2" charset="-78"/>
              </a:rPr>
              <a:t>برای آشنایی با تگ‌های </a:t>
            </a:r>
            <a:r>
              <a:rPr lang="fa-IR" sz="2000">
                <a:latin typeface="Gill Sans MT" panose="020B0502020104020203" pitchFamily="34" charset="0"/>
                <a:cs typeface="B Nazanin" panose="00000400000000000000" pitchFamily="2" charset="-78"/>
              </a:rPr>
              <a:t>دیگر از منبع زیر استفاده کنید:</a:t>
            </a:r>
          </a:p>
          <a:p>
            <a:pPr algn="r" rtl="1">
              <a:lnSpc>
                <a:spcPts val="3500"/>
              </a:lnSpc>
            </a:pPr>
            <a:endParaRPr lang="fa-IR" sz="2000">
              <a:latin typeface="Gill Sans MT" panose="020B0502020104020203" pitchFamily="34" charset="0"/>
              <a:cs typeface="B Nazanin" panose="00000400000000000000" pitchFamily="2" charset="-78"/>
            </a:endParaRPr>
          </a:p>
          <a:p>
            <a:pPr marL="342900" indent="-342900" algn="l">
              <a:lnSpc>
                <a:spcPts val="3500"/>
              </a:lnSpc>
              <a:buFont typeface="Arial" panose="020B0604020202020204" pitchFamily="34" charset="0"/>
              <a:buChar char="•"/>
            </a:pPr>
            <a:r>
              <a:rPr lang="en-GB" sz="2000">
                <a:latin typeface="Gill Sans MT" panose="020B0502020104020203" pitchFamily="34" charset="0"/>
                <a:cs typeface="B Nazanin" panose="00000400000000000000" pitchFamily="2" charset="-78"/>
                <a:hlinkClick r:id="rId3"/>
              </a:rPr>
              <a:t>https://www.tutorialspoint.com/java/java_documentation.htm</a:t>
            </a:r>
            <a:endParaRPr lang="en-GB" sz="2000">
              <a:latin typeface="Gill Sans MT" panose="020B0502020104020203" pitchFamily="34" charset="0"/>
              <a:cs typeface="B Nazanin" panose="00000400000000000000" pitchFamily="2" charset="-78"/>
            </a:endParaRPr>
          </a:p>
          <a:p>
            <a:pPr algn="r" rtl="1">
              <a:lnSpc>
                <a:spcPts val="3500"/>
              </a:lnSpc>
            </a:pPr>
            <a:endParaRPr lang="en-GB"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به مثال موجود در </a:t>
            </a:r>
            <a:r>
              <a:rPr lang="en-US" sz="2000">
                <a:latin typeface="Gill Sans MT" panose="020B0502020104020203" pitchFamily="34" charset="0"/>
                <a:cs typeface="B Nazanin" panose="00000400000000000000" pitchFamily="2" charset="-78"/>
              </a:rPr>
              <a:t>Examples/workshop_3/javadoc</a:t>
            </a:r>
            <a:r>
              <a:rPr lang="fa-IR" sz="2000">
                <a:latin typeface="Gill Sans MT" panose="020B0502020104020203" pitchFamily="34" charset="0"/>
                <a:cs typeface="B Nazanin" panose="00000400000000000000" pitchFamily="2" charset="-78"/>
              </a:rPr>
              <a:t> توجه کنید.</a:t>
            </a: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301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4B537BC-3829-640B-D331-B50B1EA8E956}"/>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FC8FC294-909F-2C07-BFE0-AE820BB65649}"/>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BF650A5E-5962-A92D-6ED6-A8CF3E522646}"/>
              </a:ext>
            </a:extLst>
          </p:cNvPr>
          <p:cNvSpPr txBox="1"/>
          <p:nvPr/>
        </p:nvSpPr>
        <p:spPr>
          <a:xfrm>
            <a:off x="330200" y="820806"/>
            <a:ext cx="8192007" cy="95474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به عنوان تمرین یک دفترچه تلفن مطابق دیاگرام زیر پیاده‌سازی کنید.</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9EC2B699-2930-8AEA-1E15-4E7D41B25384}"/>
              </a:ext>
            </a:extLst>
          </p:cNvPr>
          <p:cNvPicPr>
            <a:picLocks noChangeAspect="1"/>
          </p:cNvPicPr>
          <p:nvPr/>
        </p:nvPicPr>
        <p:blipFill>
          <a:blip r:embed="rId3"/>
          <a:stretch>
            <a:fillRect/>
          </a:stretch>
        </p:blipFill>
        <p:spPr>
          <a:xfrm>
            <a:off x="184755" y="1414562"/>
            <a:ext cx="2877421" cy="3539638"/>
          </a:xfrm>
          <a:prstGeom prst="rect">
            <a:avLst/>
          </a:prstGeom>
        </p:spPr>
      </p:pic>
      <p:sp>
        <p:nvSpPr>
          <p:cNvPr id="4" name="TextBox 3">
            <a:extLst>
              <a:ext uri="{FF2B5EF4-FFF2-40B4-BE49-F238E27FC236}">
                <a16:creationId xmlns:a16="http://schemas.microsoft.com/office/drawing/2014/main" id="{4B27188A-E149-36D7-AB72-73DA2F448CC1}"/>
              </a:ext>
            </a:extLst>
          </p:cNvPr>
          <p:cNvSpPr txBox="1"/>
          <p:nvPr/>
        </p:nvSpPr>
        <p:spPr>
          <a:xfrm>
            <a:off x="3207621" y="1414562"/>
            <a:ext cx="5460032" cy="360098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متد </a:t>
            </a:r>
            <a:r>
              <a:rPr lang="en-US" sz="2000">
                <a:latin typeface="Gill Sans MT" panose="020B0502020104020203" pitchFamily="34" charset="0"/>
                <a:cs typeface="B Nazanin" panose="00000400000000000000" pitchFamily="2" charset="-78"/>
              </a:rPr>
              <a:t>main</a:t>
            </a:r>
            <a:r>
              <a:rPr lang="fa-IR" sz="2000">
                <a:latin typeface="Gill Sans MT" panose="020B0502020104020203" pitchFamily="34" charset="0"/>
                <a:cs typeface="B Nazanin" panose="00000400000000000000" pitchFamily="2" charset="-78"/>
              </a:rPr>
              <a:t> نیز می‌توانید دریافت چنین ورودی‌هایی را پیاده‌سازی کنید:</a:t>
            </a:r>
            <a:endParaRPr lang="fa-IR" sz="1600">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1- contacts -a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2- contacts -r &lt;contact firstName&gt; &lt;contact lastName&gt; </a:t>
            </a:r>
            <a:endParaRPr lang="fa-IR" b="0" i="0">
              <a:solidFill>
                <a:srgbClr val="000000"/>
              </a:solidFill>
              <a:effectLst/>
              <a:latin typeface="Gill Sans MT" panose="020B0502020104020203" pitchFamily="34" charset="0"/>
              <a:cs typeface="B Nazanin" panose="00000400000000000000" pitchFamily="2" charset="-78"/>
            </a:endParaRPr>
          </a:p>
          <a:p>
            <a:pPr>
              <a:buNone/>
            </a:pPr>
            <a:r>
              <a:rPr lang="en-US" b="0" i="0">
                <a:solidFill>
                  <a:srgbClr val="000000"/>
                </a:solidFill>
                <a:effectLst/>
                <a:latin typeface="Gill Sans MT" panose="020B0502020104020203" pitchFamily="34" charset="0"/>
                <a:cs typeface="B Nazanin" panose="00000400000000000000" pitchFamily="2" charset="-78"/>
              </a:rPr>
              <a:t>3- show -g &lt;group name&gt;</a:t>
            </a:r>
          </a:p>
          <a:p>
            <a:pPr>
              <a:buNone/>
            </a:pPr>
            <a:r>
              <a:rPr lang="en-US" b="0" i="0">
                <a:solidFill>
                  <a:srgbClr val="000000"/>
                </a:solidFill>
                <a:effectLst/>
                <a:latin typeface="Gill Sans MT" panose="020B0502020104020203" pitchFamily="34" charset="0"/>
                <a:cs typeface="B Nazanin" panose="00000400000000000000" pitchFamily="2" charset="-78"/>
              </a:rPr>
              <a:t>4- show -c &lt;contact firstName&gt; &lt;contact lastName&gt; </a:t>
            </a:r>
          </a:p>
          <a:p>
            <a:pPr>
              <a:buNone/>
            </a:pPr>
            <a:r>
              <a:rPr lang="en-US" b="0" i="0">
                <a:solidFill>
                  <a:srgbClr val="000000"/>
                </a:solidFill>
                <a:effectLst/>
                <a:latin typeface="Gill Sans MT" panose="020B0502020104020203" pitchFamily="34" charset="0"/>
                <a:cs typeface="B Nazanin" panose="00000400000000000000" pitchFamily="2" charset="-78"/>
              </a:rPr>
              <a:t>5- show</a:t>
            </a:r>
          </a:p>
          <a:p>
            <a:pPr>
              <a:buNone/>
            </a:pPr>
            <a:r>
              <a:rPr lang="en-US" b="0" i="0">
                <a:solidFill>
                  <a:srgbClr val="000000"/>
                </a:solidFill>
                <a:effectLst/>
                <a:latin typeface="Gill Sans MT" panose="020B0502020104020203" pitchFamily="34" charset="0"/>
                <a:cs typeface="B Nazanin" panose="00000400000000000000" pitchFamily="2" charset="-78"/>
              </a:rPr>
              <a:t>6- exit</a:t>
            </a:r>
            <a:r>
              <a:rPr lang="en-US">
                <a:latin typeface="Gill Sans MT" panose="020B0502020104020203" pitchFamily="34" charset="0"/>
                <a:cs typeface="B Nazanin" panose="00000400000000000000" pitchFamily="2" charset="-78"/>
              </a:rPr>
              <a:t> </a:t>
            </a:r>
            <a:endParaRPr lang="fa-IR">
              <a:latin typeface="Gill Sans MT" panose="020B0502020104020203" pitchFamily="34" charset="0"/>
              <a:cs typeface="B Nazanin" panose="00000400000000000000" pitchFamily="2" charset="-78"/>
            </a:endParaRPr>
          </a:p>
          <a:p>
            <a:pPr algn="r" rtl="1">
              <a:buNone/>
            </a:pPr>
            <a:br>
              <a:rPr lang="en-US" sz="1600">
                <a:latin typeface="Gill Sans MT" panose="020B0502020104020203" pitchFamily="34" charset="0"/>
                <a:cs typeface="B Nazanin" panose="00000400000000000000" pitchFamily="2" charset="-78"/>
              </a:rPr>
            </a:br>
            <a:r>
              <a:rPr lang="fa-IR" sz="1600">
                <a:latin typeface="Gill Sans MT" panose="020B0502020104020203" pitchFamily="34" charset="0"/>
                <a:cs typeface="B Nazanin" panose="00000400000000000000" pitchFamily="2" charset="-78"/>
              </a:rPr>
              <a:t>1.</a:t>
            </a:r>
            <a:r>
              <a:rPr lang="ar-SA" b="0" i="0">
                <a:solidFill>
                  <a:srgbClr val="000000"/>
                </a:solidFill>
                <a:effectLst/>
                <a:latin typeface="A Iranian Sans" panose="01000500000000020002" pitchFamily="2" charset="-78"/>
                <a:cs typeface="B Nazanin" panose="00000400000000000000" pitchFamily="2" charset="-78"/>
              </a:rPr>
              <a:t> اضافه</a:t>
            </a:r>
            <a:r>
              <a:rPr lang="fa-IR" b="0" i="0">
                <a:solidFill>
                  <a:srgbClr val="000000"/>
                </a:solidFill>
                <a:effectLst/>
                <a:latin typeface="A Iranian Sans" panose="01000500000000020002" pitchFamily="2" charset="-78"/>
                <a:cs typeface="B Nazanin" panose="00000400000000000000" pitchFamily="2" charset="-78"/>
              </a:rPr>
              <a:t>‌</a:t>
            </a:r>
            <a:r>
              <a:rPr lang="ar-SA" b="0" i="0">
                <a:solidFill>
                  <a:srgbClr val="000000"/>
                </a:solidFill>
                <a:effectLst/>
                <a:latin typeface="A Iranian Sans" panose="01000500000000020002" pitchFamily="2" charset="-78"/>
                <a:cs typeface="B Nazanin" panose="00000400000000000000" pitchFamily="2" charset="-78"/>
              </a:rPr>
              <a:t>کردن مخاطب</a:t>
            </a:r>
          </a:p>
          <a:p>
            <a:pPr algn="r" rtl="1">
              <a:buNone/>
            </a:pPr>
            <a:r>
              <a:rPr lang="fa-IR">
                <a:latin typeface="A Iranian Sans" panose="01000500000000020002" pitchFamily="2" charset="-78"/>
                <a:cs typeface="B Nazanin" panose="00000400000000000000" pitchFamily="2" charset="-78"/>
              </a:rPr>
              <a:t>2. </a:t>
            </a:r>
            <a:r>
              <a:rPr lang="ar-SA" b="0" i="0">
                <a:solidFill>
                  <a:srgbClr val="000000"/>
                </a:solidFill>
                <a:effectLst/>
                <a:latin typeface="A Iranian Sans" panose="01000500000000020002" pitchFamily="2" charset="-78"/>
                <a:cs typeface="B Nazanin" panose="00000400000000000000" pitchFamily="2" charset="-78"/>
              </a:rPr>
              <a:t>حذف یک مخاطب (در صورتی وجو</a:t>
            </a:r>
            <a:r>
              <a:rPr lang="fa-IR" b="0" i="0">
                <a:solidFill>
                  <a:srgbClr val="000000"/>
                </a:solidFill>
                <a:effectLst/>
                <a:latin typeface="A Iranian Sans" panose="01000500000000020002" pitchFamily="2" charset="-78"/>
                <a:cs typeface="B Nazanin" panose="00000400000000000000" pitchFamily="2" charset="-78"/>
              </a:rPr>
              <a:t>د</a:t>
            </a:r>
            <a:r>
              <a:rPr lang="ar-SA" b="0" i="0">
                <a:solidFill>
                  <a:srgbClr val="000000"/>
                </a:solidFill>
                <a:effectLst/>
                <a:latin typeface="A Iranian Sans" panose="01000500000000020002" pitchFamily="2" charset="-78"/>
                <a:cs typeface="B Nazanin" panose="00000400000000000000" pitchFamily="2" charset="-78"/>
              </a:rPr>
              <a:t> </a:t>
            </a:r>
            <a:r>
              <a:rPr lang="en-GB" b="0" i="0">
                <a:solidFill>
                  <a:srgbClr val="000000"/>
                </a:solidFill>
                <a:effectLst/>
                <a:latin typeface="Cambria" panose="02040503050406030204" pitchFamily="18" charset="0"/>
                <a:cs typeface="B Nazanin" panose="00000400000000000000" pitchFamily="2" charset="-78"/>
              </a:rPr>
              <a:t>Ok</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و در غیر این صورت </a:t>
            </a:r>
            <a:r>
              <a:rPr lang="en-GB" b="0" i="0">
                <a:solidFill>
                  <a:srgbClr val="000000"/>
                </a:solidFill>
                <a:effectLst/>
                <a:latin typeface="Cambria" panose="02040503050406030204" pitchFamily="18" charset="0"/>
                <a:cs typeface="B Nazanin" panose="00000400000000000000" pitchFamily="2" charset="-78"/>
              </a:rPr>
              <a:t>Not found</a:t>
            </a:r>
            <a:r>
              <a:rPr lang="fa-IR" b="0" i="0">
                <a:solidFill>
                  <a:srgbClr val="000000"/>
                </a:solidFill>
                <a:effectLst/>
                <a:latin typeface="Cambria" panose="02040503050406030204" pitchFamily="18" charset="0"/>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چاپ شود)</a:t>
            </a:r>
          </a:p>
          <a:p>
            <a:pPr algn="r" rtl="1">
              <a:buNone/>
            </a:pPr>
            <a:r>
              <a:rPr lang="fa-IR">
                <a:latin typeface="A Iranian Sans" panose="01000500000000020002" pitchFamily="2" charset="-78"/>
                <a:cs typeface="B Nazanin" panose="00000400000000000000" pitchFamily="2" charset="-78"/>
              </a:rPr>
              <a:t>3. </a:t>
            </a:r>
            <a:r>
              <a:rPr lang="ar-SA" b="0" i="0">
                <a:solidFill>
                  <a:srgbClr val="000000"/>
                </a:solidFill>
                <a:effectLst/>
                <a:latin typeface="A Iranian Sans" panose="01000500000000020002" pitchFamily="2" charset="-78"/>
                <a:cs typeface="B Nazanin" panose="00000400000000000000" pitchFamily="2" charset="-78"/>
              </a:rPr>
              <a:t>نمایش دادن اطلاعات مخاطبان در یک گروه</a:t>
            </a:r>
          </a:p>
          <a:p>
            <a:pPr algn="r" rtl="1">
              <a:buNone/>
            </a:pPr>
            <a:r>
              <a:rPr lang="fa-IR">
                <a:latin typeface="A Iranian Sans" panose="01000500000000020002" pitchFamily="2" charset="-78"/>
                <a:cs typeface="B Nazanin" panose="00000400000000000000" pitchFamily="2" charset="-78"/>
              </a:rPr>
              <a:t>4. </a:t>
            </a:r>
            <a:r>
              <a:rPr lang="ar-SA" b="0" i="0">
                <a:solidFill>
                  <a:srgbClr val="000000"/>
                </a:solidFill>
                <a:effectLst/>
                <a:latin typeface="A Iranian Sans" panose="01000500000000020002" pitchFamily="2" charset="-78"/>
                <a:cs typeface="B Nazanin" panose="00000400000000000000" pitchFamily="2" charset="-78"/>
              </a:rPr>
              <a:t>نمایش اطلاعات یک مخاطب</a:t>
            </a:r>
          </a:p>
          <a:p>
            <a:pPr algn="r" rtl="1">
              <a:buNone/>
            </a:pPr>
            <a:r>
              <a:rPr lang="fa-IR">
                <a:latin typeface="A Iranian Sans" panose="01000500000000020002" pitchFamily="2" charset="-78"/>
                <a:cs typeface="B Nazanin" panose="00000400000000000000" pitchFamily="2" charset="-78"/>
              </a:rPr>
              <a:t>5. </a:t>
            </a:r>
            <a:r>
              <a:rPr lang="ar-SA" b="0" i="0">
                <a:solidFill>
                  <a:srgbClr val="000000"/>
                </a:solidFill>
                <a:effectLst/>
                <a:latin typeface="A Iranian Sans" panose="01000500000000020002" pitchFamily="2" charset="-78"/>
                <a:cs typeface="B Nazanin" panose="00000400000000000000" pitchFamily="2" charset="-78"/>
              </a:rPr>
              <a:t>نمایش نام تمام مخاطبان </a:t>
            </a:r>
            <a:endParaRPr lang="fa-IR" b="0" i="0">
              <a:solidFill>
                <a:srgbClr val="000000"/>
              </a:solidFill>
              <a:effectLst/>
              <a:latin typeface="A Iranian Sans" panose="01000500000000020002" pitchFamily="2" charset="-78"/>
              <a:cs typeface="B Nazanin" panose="00000400000000000000" pitchFamily="2" charset="-78"/>
            </a:endParaRPr>
          </a:p>
          <a:p>
            <a:pPr algn="r" rtl="1">
              <a:buNone/>
            </a:pPr>
            <a:r>
              <a:rPr lang="ar-SA" b="0" i="0">
                <a:solidFill>
                  <a:srgbClr val="000000"/>
                </a:solidFill>
                <a:effectLst/>
                <a:latin typeface="A Iranian Sans" panose="01000500000000020002" pitchFamily="2" charset="-78"/>
                <a:cs typeface="B Nazanin" panose="00000400000000000000" pitchFamily="2" charset="-78"/>
              </a:rPr>
              <a:t>6</a:t>
            </a:r>
            <a:r>
              <a:rPr lang="fa-IR" b="0" i="0">
                <a:solidFill>
                  <a:srgbClr val="000000"/>
                </a:solidFill>
                <a:effectLst/>
                <a:latin typeface="A Iranian Sans" panose="01000500000000020002" pitchFamily="2" charset="-78"/>
                <a:cs typeface="B Nazanin" panose="00000400000000000000" pitchFamily="2" charset="-78"/>
              </a:rPr>
              <a:t>. </a:t>
            </a:r>
            <a:r>
              <a:rPr lang="ar-SA" b="0" i="0">
                <a:solidFill>
                  <a:srgbClr val="000000"/>
                </a:solidFill>
                <a:effectLst/>
                <a:latin typeface="A Iranian Sans" panose="01000500000000020002" pitchFamily="2" charset="-78"/>
                <a:cs typeface="B Nazanin" panose="00000400000000000000" pitchFamily="2" charset="-78"/>
              </a:rPr>
              <a:t>خروج از برنامه</a:t>
            </a:r>
            <a:r>
              <a:rPr lang="ar-SA">
                <a:cs typeface="B Nazanin" panose="00000400000000000000" pitchFamily="2" charset="-78"/>
              </a:rPr>
              <a:t> </a:t>
            </a:r>
            <a:r>
              <a:rPr lang="fa-IR">
                <a:cs typeface="B Nazanin" panose="00000400000000000000" pitchFamily="2" charset="-78"/>
              </a:rPr>
              <a:t>		(</a:t>
            </a:r>
            <a:r>
              <a:rPr lang="fa-IR" sz="1600">
                <a:latin typeface="Gill Sans MT" panose="020B0502020104020203" pitchFamily="34" charset="0"/>
                <a:cs typeface="B Nazanin" panose="00000400000000000000" pitchFamily="2" charset="-78"/>
              </a:rPr>
              <a:t>به مثال های صفحه بعد توجه کنید.)</a:t>
            </a:r>
            <a:endParaRPr lang="en-GB" sz="16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76494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6865AD8D-8DB2-658D-8494-57C22B46BC1D}"/>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AE4032E5-DB13-FC0D-F9CC-AF2373E72F98}"/>
              </a:ext>
            </a:extLst>
          </p:cNvPr>
          <p:cNvSpPr txBox="1">
            <a:spLocks/>
          </p:cNvSpPr>
          <p:nvPr/>
        </p:nvSpPr>
        <p:spPr>
          <a:xfrm>
            <a:off x="1046774" y="189300"/>
            <a:ext cx="74754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تمرین</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0BF54F1F-4CB0-2189-7D38-CDCC96367AD6}"/>
              </a:ext>
            </a:extLst>
          </p:cNvPr>
          <p:cNvSpPr txBox="1"/>
          <p:nvPr/>
        </p:nvSpPr>
        <p:spPr>
          <a:xfrm>
            <a:off x="374400" y="820806"/>
            <a:ext cx="8147807" cy="2301271"/>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a:t>
            </a:r>
            <a:r>
              <a:rPr lang="fa-IR" sz="2000">
                <a:latin typeface="Gill Sans MT" panose="020B0502020104020203" pitchFamily="34" charset="0"/>
                <a:cs typeface="B Nazanin" panose="00000400000000000000" pitchFamily="2" charset="-78"/>
              </a:rPr>
              <a:t>ر </a:t>
            </a:r>
            <a:r>
              <a:rPr lang="en-US" sz="2000">
                <a:latin typeface="Gill Sans MT" panose="020B0502020104020203" pitchFamily="34" charset="0"/>
                <a:cs typeface="B Nazanin" panose="00000400000000000000" pitchFamily="2" charset="-78"/>
              </a:rPr>
              <a:t>show</a:t>
            </a:r>
            <a:r>
              <a:rPr lang="fa-IR" sz="2000">
                <a:latin typeface="Gill Sans MT" panose="020B0502020104020203" pitchFamily="34" charset="0"/>
                <a:cs typeface="B Nazanin" panose="00000400000000000000" pitchFamily="2" charset="-78"/>
              </a:rPr>
              <a:t> :</a:t>
            </a:r>
          </a:p>
          <a:p>
            <a:pPr algn="r" rtl="1">
              <a:lnSpc>
                <a:spcPts val="3500"/>
              </a:lnSpc>
            </a:pP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مثال برای دستور اضافه کردن مخاطب</a:t>
            </a:r>
            <a:r>
              <a:rPr lang="fa-IR" sz="2000" b="0" i="0">
                <a:solidFill>
                  <a:srgbClr val="000000"/>
                </a:solidFill>
                <a:effectLst/>
                <a:latin typeface="Gill Sans MT" panose="020B0502020104020203" pitchFamily="34" charset="0"/>
                <a:cs typeface="B Nazanin" panose="00000400000000000000" pitchFamily="2" charset="-78"/>
              </a:rPr>
              <a:t>: </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b="0" i="0">
              <a:solidFill>
                <a:srgbClr val="000000"/>
              </a:solidFill>
              <a:effectLst/>
              <a:latin typeface="Gill Sans MT" panose="020B0502020104020203" pitchFamily="34" charset="0"/>
              <a:cs typeface="B Nazanin" panose="00000400000000000000" pitchFamily="2" charset="-78"/>
            </a:endParaRPr>
          </a:p>
        </p:txBody>
      </p:sp>
      <p:pic>
        <p:nvPicPr>
          <p:cNvPr id="7" name="Picture 6">
            <a:extLst>
              <a:ext uri="{FF2B5EF4-FFF2-40B4-BE49-F238E27FC236}">
                <a16:creationId xmlns:a16="http://schemas.microsoft.com/office/drawing/2014/main" id="{AD1EE555-2693-8ADB-0B9F-054DF0E6860F}"/>
              </a:ext>
            </a:extLst>
          </p:cNvPr>
          <p:cNvPicPr>
            <a:picLocks noChangeAspect="1"/>
          </p:cNvPicPr>
          <p:nvPr/>
        </p:nvPicPr>
        <p:blipFill>
          <a:blip r:embed="rId3"/>
          <a:stretch>
            <a:fillRect/>
          </a:stretch>
        </p:blipFill>
        <p:spPr>
          <a:xfrm>
            <a:off x="928800" y="820806"/>
            <a:ext cx="3376800" cy="1512981"/>
          </a:xfrm>
          <a:prstGeom prst="rect">
            <a:avLst/>
          </a:prstGeom>
        </p:spPr>
      </p:pic>
      <p:pic>
        <p:nvPicPr>
          <p:cNvPr id="11" name="Picture 10">
            <a:extLst>
              <a:ext uri="{FF2B5EF4-FFF2-40B4-BE49-F238E27FC236}">
                <a16:creationId xmlns:a16="http://schemas.microsoft.com/office/drawing/2014/main" id="{A47C0584-DC1C-718D-55AD-170AFE46162D}"/>
              </a:ext>
            </a:extLst>
          </p:cNvPr>
          <p:cNvPicPr>
            <a:picLocks noChangeAspect="1"/>
          </p:cNvPicPr>
          <p:nvPr/>
        </p:nvPicPr>
        <p:blipFill>
          <a:blip r:embed="rId4"/>
          <a:stretch>
            <a:fillRect/>
          </a:stretch>
        </p:blipFill>
        <p:spPr>
          <a:xfrm>
            <a:off x="928800" y="2512800"/>
            <a:ext cx="3376800" cy="2401871"/>
          </a:xfrm>
          <a:prstGeom prst="rect">
            <a:avLst/>
          </a:prstGeom>
        </p:spPr>
      </p:pic>
    </p:spTree>
    <p:extLst>
      <p:ext uri="{BB962C8B-B14F-4D97-AF65-F5344CB8AC3E}">
        <p14:creationId xmlns:p14="http://schemas.microsoft.com/office/powerpoint/2010/main" val="29921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1046774" y="189300"/>
            <a:ext cx="73860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solidFill>
                  <a:srgbClr val="C39113"/>
                </a:solidFill>
                <a:latin typeface="Gill Sans MT" panose="020B0502020104020203" pitchFamily="34" charset="0"/>
              </a:rPr>
              <a:t>Object </a:t>
            </a:r>
            <a:r>
              <a:rPr lang="en" sz="2800">
                <a:solidFill>
                  <a:srgbClr val="C39113"/>
                </a:solidFill>
                <a:latin typeface="Gill Sans MT" panose="020B0502020104020203" pitchFamily="34" charset="0"/>
              </a:rPr>
              <a:t>Composition</a:t>
            </a:r>
            <a:endParaRPr>
              <a:solidFill>
                <a:srgbClr val="C39113"/>
              </a:solidFill>
              <a:latin typeface="Gill Sans MT" panose="020B0502020104020203" pitchFamily="34" charset="0"/>
            </a:endParaRPr>
          </a:p>
        </p:txBody>
      </p:sp>
      <p:sp>
        <p:nvSpPr>
          <p:cNvPr id="14" name="TextBox 13">
            <a:extLst>
              <a:ext uri="{FF2B5EF4-FFF2-40B4-BE49-F238E27FC236}">
                <a16:creationId xmlns:a16="http://schemas.microsoft.com/office/drawing/2014/main" id="{395AFE4A-ACBE-9146-46CF-C761A254B4EC}"/>
              </a:ext>
            </a:extLst>
          </p:cNvPr>
          <p:cNvSpPr txBox="1"/>
          <p:nvPr/>
        </p:nvSpPr>
        <p:spPr>
          <a:xfrm>
            <a:off x="621792" y="1104900"/>
            <a:ext cx="7811007" cy="3632020"/>
          </a:xfrm>
          <a:prstGeom prst="rect">
            <a:avLst/>
          </a:prstGeom>
          <a:noFill/>
        </p:spPr>
        <p:txBody>
          <a:bodyPr wrap="square" rtlCol="0">
            <a:spAutoFit/>
          </a:bodyPr>
          <a:lstStyle/>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برخی موارد برنامه</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نویسی پیش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رابطه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بین دو کلاس به قدری زیاد است که باید یک شئ از یک کلاس در کلاس دیگر به عنوان فیلد وجود داشته باشد. </a:t>
            </a:r>
            <a:endParaRPr lang="fa-IR"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مفهوم </a:t>
            </a:r>
            <a:r>
              <a:rPr lang="en-US" sz="2000">
                <a:latin typeface="Gill Sans MT" panose="020B0502020104020203" pitchFamily="34" charset="0"/>
                <a:cs typeface="B Nazanin" panose="00000400000000000000" pitchFamily="2" charset="-78"/>
              </a:rPr>
              <a:t>Object Composition</a:t>
            </a:r>
            <a:r>
              <a:rPr lang="fa-IR" sz="2000">
                <a:latin typeface="Gill Sans MT" panose="020B0502020104020203" pitchFamily="34" charset="0"/>
                <a:cs typeface="B Nazanin" panose="00000400000000000000" pitchFamily="2" charset="-78"/>
              </a:rPr>
              <a:t> به طور کلی به استفاده از متغیر یا متغیر‌هایی از یک کلاس مانند </a:t>
            </a:r>
            <a:r>
              <a:rPr lang="en-US" sz="2000">
                <a:latin typeface="Gill Sans MT" panose="020B0502020104020203" pitchFamily="34" charset="0"/>
                <a:cs typeface="B Nazanin" panose="00000400000000000000" pitchFamily="2" charset="-78"/>
              </a:rPr>
              <a:t>B</a:t>
            </a:r>
            <a:r>
              <a:rPr lang="fa-IR" sz="2000">
                <a:latin typeface="Gill Sans MT" panose="020B0502020104020203" pitchFamily="34" charset="0"/>
                <a:cs typeface="B Nazanin" panose="00000400000000000000" pitchFamily="2" charset="-78"/>
              </a:rPr>
              <a:t> داخل کلاسی دیگر مانند </a:t>
            </a:r>
            <a:r>
              <a:rPr lang="en-US" sz="2000">
                <a:latin typeface="Gill Sans MT" panose="020B0502020104020203" pitchFamily="34" charset="0"/>
                <a:cs typeface="B Nazanin" panose="00000400000000000000" pitchFamily="2" charset="-78"/>
              </a:rPr>
              <a:t>A</a:t>
            </a:r>
            <a:r>
              <a:rPr lang="fa-IR" sz="2000">
                <a:latin typeface="Gill Sans MT" panose="020B0502020104020203" pitchFamily="34" charset="0"/>
                <a:cs typeface="B Nazanin" panose="00000400000000000000" pitchFamily="2" charset="-78"/>
              </a:rPr>
              <a:t> اشاره دارد. </a:t>
            </a: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واقع </a:t>
            </a:r>
            <a:r>
              <a:rPr lang="en-GB" sz="2000" b="0" i="0">
                <a:solidFill>
                  <a:srgbClr val="000000"/>
                </a:solidFill>
                <a:effectLst/>
                <a:latin typeface="Gill Sans MT" panose="020B0502020104020203" pitchFamily="34" charset="0"/>
                <a:cs typeface="B Nazanin" panose="00000400000000000000" pitchFamily="2" charset="-78"/>
              </a:rPr>
              <a:t>object composition</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زمانی به وجود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آید که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برای کارایی مطلوب نیازمند بوده</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کلاس </a:t>
            </a:r>
            <a:r>
              <a:rPr lang="en-GB" sz="2000" b="0" i="0">
                <a:solidFill>
                  <a:srgbClr val="000000"/>
                </a:solidFill>
                <a:effectLst/>
                <a:latin typeface="Gill Sans MT" panose="020B0502020104020203" pitchFamily="34" charset="0"/>
                <a:cs typeface="B Nazanin" panose="00000400000000000000" pitchFamily="2" charset="-78"/>
              </a:rPr>
              <a:t>B</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بدون کلاس </a:t>
            </a:r>
            <a:r>
              <a:rPr lang="en-GB" sz="2000" b="0" i="0">
                <a:solidFill>
                  <a:srgbClr val="000000"/>
                </a:solidFill>
                <a:effectLst/>
                <a:latin typeface="Gill Sans MT" panose="020B0502020104020203" pitchFamily="34" charset="0"/>
                <a:cs typeface="B Nazanin" panose="00000400000000000000" pitchFamily="2" charset="-78"/>
              </a:rPr>
              <a:t>A</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وجود و معنی نداشته باشد. مانند قلب در بدن انسان</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2" name="Google Shape;1735;p43">
            <a:extLst>
              <a:ext uri="{FF2B5EF4-FFF2-40B4-BE49-F238E27FC236}">
                <a16:creationId xmlns:a16="http://schemas.microsoft.com/office/drawing/2014/main" id="{6CAA4418-FC9D-61D5-BCF4-D181CEE12F59}"/>
              </a:ext>
            </a:extLst>
          </p:cNvPr>
          <p:cNvSpPr txBox="1">
            <a:spLocks/>
          </p:cNvSpPr>
          <p:nvPr/>
        </p:nvSpPr>
        <p:spPr>
          <a:xfrm>
            <a:off x="1046774" y="189300"/>
            <a:ext cx="74114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مزایای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7F2EB287-B218-6C63-5656-0A29756B1994}"/>
              </a:ext>
            </a:extLst>
          </p:cNvPr>
          <p:cNvSpPr txBox="1"/>
          <p:nvPr/>
        </p:nvSpPr>
        <p:spPr>
          <a:xfrm>
            <a:off x="934425" y="1198457"/>
            <a:ext cx="7523774" cy="2734338"/>
          </a:xfrm>
          <a:prstGeom prst="rect">
            <a:avLst/>
          </a:prstGeom>
          <a:noFill/>
        </p:spPr>
        <p:txBody>
          <a:bodyPr wrap="square" rtlCol="0">
            <a:spAutoFit/>
          </a:bodyPr>
          <a:lstStyle/>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استفاده</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ی مجدد از کدهای قبلی</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جبران عدم امکان ارث</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بری از چند کلاس در جاوا</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دیباگینگ</a:t>
            </a:r>
            <a:r>
              <a:rPr lang="fa-IR" sz="2000" b="0" i="0">
                <a:solidFill>
                  <a:srgbClr val="000000"/>
                </a:solidFill>
                <a:effectLst/>
                <a:latin typeface="A Iranian Sans" panose="01000500000000020002" pitchFamily="2" charset="-78"/>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و تست راحت</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تر برنامه</a:t>
            </a:r>
            <a:endParaRPr lang="fa-IR" sz="2000" b="0" i="0">
              <a:solidFill>
                <a:srgbClr val="000000"/>
              </a:solidFill>
              <a:effectLst/>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امکان ایجاد راحت</a:t>
            </a:r>
            <a:r>
              <a:rPr lang="fa-IR" sz="2000">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تر تغییر در کارایی یک کلا</a:t>
            </a:r>
            <a:r>
              <a:rPr lang="fa-IR" sz="2000" b="0" i="0">
                <a:solidFill>
                  <a:srgbClr val="000000"/>
                </a:solidFill>
                <a:effectLst/>
                <a:latin typeface="A Iranian Sans" panose="01000500000000020002" pitchFamily="2" charset="-78"/>
                <a:cs typeface="B Nazanin" panose="00000400000000000000" pitchFamily="2" charset="-78"/>
              </a:rPr>
              <a:t>س</a:t>
            </a:r>
            <a:endParaRPr lang="fa-IR" sz="2000">
              <a:latin typeface="A Iranian Sans" panose="01000500000000020002" pitchFamily="2" charset="-78"/>
              <a:cs typeface="B Nazanin" panose="00000400000000000000" pitchFamily="2" charset="-78"/>
            </a:endParaRPr>
          </a:p>
          <a:p>
            <a:pPr marL="285750" indent="-285750" algn="r" rtl="1">
              <a:lnSpc>
                <a:spcPts val="3500"/>
              </a:lnSpc>
              <a:buFont typeface="Arial" panose="020B0604020202020204" pitchFamily="34" charset="0"/>
              <a:buChar char="•"/>
            </a:pPr>
            <a:r>
              <a:rPr lang="ar-SA" sz="2000" b="0" i="0">
                <a:solidFill>
                  <a:srgbClr val="000000"/>
                </a:solidFill>
                <a:effectLst/>
                <a:latin typeface="A Iranian Sans" panose="01000500000000020002" pitchFamily="2" charset="-78"/>
                <a:cs typeface="B Nazanin" panose="00000400000000000000" pitchFamily="2" charset="-78"/>
              </a:rPr>
              <a:t>عدم وجود محدودیت در نام</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گذاری متدها در مقایسه با ارث</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بری</a:t>
            </a:r>
            <a:r>
              <a:rPr lang="ar-SA" sz="2000">
                <a:cs typeface="B Nazanin" panose="00000400000000000000" pitchFamily="2" charset="-78"/>
              </a:rPr>
              <a:t> </a:t>
            </a:r>
            <a:br>
              <a:rPr lang="ar-SA" sz="200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2927165B-E960-D05B-F72F-0FB80247B219}"/>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64E6A5C6-05E2-247F-DD19-44BC178BB6A2}"/>
              </a:ext>
            </a:extLst>
          </p:cNvPr>
          <p:cNvSpPr txBox="1">
            <a:spLocks/>
          </p:cNvSpPr>
          <p:nvPr/>
        </p:nvSpPr>
        <p:spPr>
          <a:xfrm>
            <a:off x="1046774" y="189300"/>
            <a:ext cx="74749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مثالی از </a:t>
            </a:r>
            <a:r>
              <a:rPr lang="en-GB" sz="2800">
                <a:solidFill>
                  <a:srgbClr val="C39113"/>
                </a:solidFill>
                <a:latin typeface="Gill Sans MT" panose="020B0502020104020203" pitchFamily="34" charset="0"/>
              </a:rPr>
              <a:t>Object Composition</a:t>
            </a:r>
          </a:p>
        </p:txBody>
      </p:sp>
      <p:sp>
        <p:nvSpPr>
          <p:cNvPr id="3" name="TextBox 2">
            <a:extLst>
              <a:ext uri="{FF2B5EF4-FFF2-40B4-BE49-F238E27FC236}">
                <a16:creationId xmlns:a16="http://schemas.microsoft.com/office/drawing/2014/main" id="{97665F4E-AE92-9CD8-CCB2-E04F88EFB58A}"/>
              </a:ext>
            </a:extLst>
          </p:cNvPr>
          <p:cNvSpPr txBox="1"/>
          <p:nvPr/>
        </p:nvSpPr>
        <p:spPr>
          <a:xfrm>
            <a:off x="934425" y="1198457"/>
            <a:ext cx="7587274" cy="970137"/>
          </a:xfrm>
          <a:prstGeom prst="rect">
            <a:avLst/>
          </a:prstGeom>
          <a:noFill/>
        </p:spPr>
        <p:txBody>
          <a:bodyPr wrap="square" rtlCol="0">
            <a:spAutoFit/>
          </a:bodyPr>
          <a:lstStyle/>
          <a:p>
            <a:pPr algn="r" rtl="1">
              <a:lnSpc>
                <a:spcPts val="3500"/>
              </a:lnSpc>
            </a:pPr>
            <a:r>
              <a:rPr lang="fa-IR" sz="2400">
                <a:latin typeface="Gill Sans MT" panose="020B0502020104020203" pitchFamily="34" charset="0"/>
                <a:cs typeface="B Nazanin" panose="00000400000000000000" pitchFamily="2" charset="-78"/>
              </a:rPr>
              <a:t>به مثال موجود در </a:t>
            </a:r>
            <a:r>
              <a:rPr lang="en-US" sz="2400">
                <a:latin typeface="Gill Sans MT" panose="020B0502020104020203" pitchFamily="34" charset="0"/>
                <a:cs typeface="B Nazanin" panose="00000400000000000000" pitchFamily="2" charset="-78"/>
              </a:rPr>
              <a:t>Examples/workshop_3/object_composition</a:t>
            </a:r>
            <a:r>
              <a:rPr lang="fa-IR" sz="2400">
                <a:latin typeface="Gill Sans MT" panose="020B0502020104020203" pitchFamily="34" charset="0"/>
                <a:cs typeface="B Nazanin" panose="00000400000000000000" pitchFamily="2" charset="-78"/>
              </a:rPr>
              <a:t> توجه کنید.</a:t>
            </a:r>
            <a:endParaRPr lang="en-GB" sz="24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3920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8A211ED7-3B88-A764-95FE-CDD48B67F39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817A902F-9A13-E72B-318F-3F7136D0E1F8}"/>
              </a:ext>
            </a:extLst>
          </p:cNvPr>
          <p:cNvSpPr txBox="1">
            <a:spLocks noGrp="1"/>
          </p:cNvSpPr>
          <p:nvPr>
            <p:ph type="title"/>
          </p:nvPr>
        </p:nvSpPr>
        <p:spPr>
          <a:xfrm>
            <a:off x="1046774" y="189300"/>
            <a:ext cx="7411425"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رشته ها (</a:t>
            </a:r>
            <a:r>
              <a:rPr lang="en-US" sz="2800">
                <a:solidFill>
                  <a:srgbClr val="C39113"/>
                </a:solidFill>
                <a:latin typeface="Gill Sans MT" panose="020B0502020104020203" pitchFamily="34" charset="0"/>
                <a:cs typeface="B Roya" panose="00000400000000000000" pitchFamily="2" charset="-78"/>
              </a:rPr>
              <a:t>String</a:t>
            </a:r>
            <a:r>
              <a:rPr lang="fa-IR" sz="2800">
                <a:solidFill>
                  <a:srgbClr val="C39113"/>
                </a:solidFill>
                <a:latin typeface="Gill Sans MT" panose="020B0502020104020203" pitchFamily="34" charset="0"/>
                <a:cs typeface="B Roya" panose="00000400000000000000" pitchFamily="2" charset="-78"/>
              </a:rPr>
              <a:t>) در جاوا</a:t>
            </a:r>
            <a:endParaRPr sz="2800">
              <a:solidFill>
                <a:srgbClr val="C39113"/>
              </a:solidFill>
              <a:latin typeface="Gill Sans MT" panose="020B0502020104020203" pitchFamily="34" charset="0"/>
              <a:cs typeface="B Roya" panose="00000400000000000000" pitchFamily="2" charset="-78"/>
            </a:endParaRPr>
          </a:p>
        </p:txBody>
      </p:sp>
      <p:sp>
        <p:nvSpPr>
          <p:cNvPr id="14" name="TextBox 13">
            <a:extLst>
              <a:ext uri="{FF2B5EF4-FFF2-40B4-BE49-F238E27FC236}">
                <a16:creationId xmlns:a16="http://schemas.microsoft.com/office/drawing/2014/main" id="{D4BFD346-647F-6B52-2622-8465D4243C9E}"/>
              </a:ext>
            </a:extLst>
          </p:cNvPr>
          <p:cNvSpPr txBox="1"/>
          <p:nvPr/>
        </p:nvSpPr>
        <p:spPr>
          <a:xfrm>
            <a:off x="563270" y="1104900"/>
            <a:ext cx="7894929" cy="2734338"/>
          </a:xfrm>
          <a:prstGeom prst="rect">
            <a:avLst/>
          </a:prstGeom>
          <a:noFill/>
        </p:spPr>
        <p:txBody>
          <a:bodyPr wrap="square" rtlCol="0">
            <a:spAutoFit/>
          </a:bodyPr>
          <a:lstStyle/>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جاوا، رشته شئ</a:t>
            </a:r>
            <a:r>
              <a:rPr lang="fa-IR" sz="2000">
                <a:latin typeface="Gill Sans MT" panose="020B0502020104020203" pitchFamily="34" charset="0"/>
                <a:cs typeface="B Nazanin" panose="00000400000000000000" pitchFamily="2" charset="-78"/>
              </a:rPr>
              <a:t>‌ای</a:t>
            </a:r>
            <a:r>
              <a:rPr lang="ar-SA" sz="2000" b="0" i="0">
                <a:solidFill>
                  <a:srgbClr val="000000"/>
                </a:solidFill>
                <a:effectLst/>
                <a:latin typeface="Gill Sans MT" panose="020B0502020104020203" pitchFamily="34" charset="0"/>
                <a:cs typeface="B Nazanin" panose="00000400000000000000" pitchFamily="2" charset="-78"/>
              </a:rPr>
              <a:t>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باشد که به دنباله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ای از کرکترها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که به دنبال هم قرار دارند.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a:t>
            </a:r>
            <a:r>
              <a:rPr lang="fa-IR" sz="2000">
                <a:latin typeface="Gill Sans MT" panose="020B0502020104020203" pitchFamily="34" charset="0"/>
                <a:cs typeface="B Nazanin" panose="00000400000000000000" pitchFamily="2" charset="-78"/>
              </a:rPr>
              <a:t>به خودی خود </a:t>
            </a:r>
            <a:r>
              <a:rPr lang="ar-SA" sz="2000" b="0" i="0">
                <a:solidFill>
                  <a:srgbClr val="000000"/>
                </a:solidFill>
                <a:effectLst/>
                <a:latin typeface="Gill Sans MT" panose="020B0502020104020203" pitchFamily="34" charset="0"/>
                <a:cs typeface="B Nazanin" panose="00000400000000000000" pitchFamily="2" charset="-78"/>
              </a:rPr>
              <a:t>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تغییر ناپذیر</a:t>
            </a:r>
            <a:r>
              <a:rPr lang="fa-IR" sz="2000">
                <a:latin typeface="Gill Sans MT" panose="020B0502020104020203" pitchFamily="34" charset="0"/>
                <a:cs typeface="B Nazanin" panose="00000400000000000000" pitchFamily="2" charset="-78"/>
              </a:rPr>
              <a:t>(</a:t>
            </a:r>
            <a:r>
              <a:rPr lang="en-US" sz="2000">
                <a:latin typeface="Gill Sans MT" panose="020B0502020104020203" pitchFamily="34" charset="0"/>
                <a:cs typeface="B Nazanin" panose="00000400000000000000" pitchFamily="2" charset="-78"/>
              </a:rPr>
              <a:t>Immutable</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هستند</a:t>
            </a:r>
            <a:r>
              <a:rPr lang="fa-IR" sz="2000" b="0" i="0">
                <a:solidFill>
                  <a:srgbClr val="000000"/>
                </a:solidFill>
                <a:effectLst/>
                <a:latin typeface="Gill Sans MT" panose="020B0502020104020203" pitchFamily="34" charset="0"/>
                <a:cs typeface="B Nazanin" panose="00000400000000000000" pitchFamily="2" charset="-78"/>
              </a:rPr>
              <a:t>. یعنی</a:t>
            </a:r>
            <a:r>
              <a:rPr lang="ar-SA" sz="2000" b="0" i="0">
                <a:solidFill>
                  <a:srgbClr val="000000"/>
                </a:solidFill>
                <a:effectLst/>
                <a:latin typeface="Gill Sans MT" panose="020B0502020104020203" pitchFamily="34" charset="0"/>
                <a:cs typeface="B Nazanin" panose="00000400000000000000" pitchFamily="2" charset="-78"/>
              </a:rPr>
              <a:t> هنگام تغییر آنها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دیگری ساخته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قبلی از بین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رود و به متغیر ما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جدید ساخته شده نسبت داده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p>
          <a:p>
            <a:pPr algn="r" rtl="1">
              <a:lnSpc>
                <a:spcPts val="3500"/>
              </a:lnSpc>
              <a:buNone/>
            </a:pPr>
            <a:r>
              <a:rPr lang="ar-SA" sz="2000" b="0" i="0">
                <a:solidFill>
                  <a:srgbClr val="000000"/>
                </a:solidFill>
                <a:effectLst/>
                <a:latin typeface="Gill Sans MT" panose="020B0502020104020203" pitchFamily="34" charset="0"/>
                <a:cs typeface="B Nazanin" panose="00000400000000000000" pitchFamily="2" charset="-78"/>
              </a:rPr>
              <a:t>در </a:t>
            </a:r>
            <a:r>
              <a:rPr lang="fa-IR" sz="2000" b="0" i="0">
                <a:solidFill>
                  <a:srgbClr val="000000"/>
                </a:solidFill>
                <a:effectLst/>
                <a:latin typeface="Gill Sans MT" panose="020B0502020104020203" pitchFamily="34" charset="0"/>
                <a:cs typeface="B Nazanin" panose="00000400000000000000" pitchFamily="2" charset="-78"/>
              </a:rPr>
              <a:t>ادامه ابتدا به روش‌های ایجاد رشته در جاوا می‌پردازیم.</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6139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EA845884-0CC1-910C-E002-095B34950EB8}"/>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8D8D0B64-7FE5-0DE6-90CB-71E568FD5ECB}"/>
              </a:ext>
            </a:extLst>
          </p:cNvPr>
          <p:cNvSpPr txBox="1">
            <a:spLocks/>
          </p:cNvSpPr>
          <p:nvPr/>
        </p:nvSpPr>
        <p:spPr>
          <a:xfrm>
            <a:off x="1046774" y="189300"/>
            <a:ext cx="7373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نحوه ساخت </a:t>
            </a:r>
            <a:r>
              <a:rPr lang="en-US" sz="2800">
                <a:solidFill>
                  <a:srgbClr val="C39113"/>
                </a:solidFill>
                <a:latin typeface="Gill Sans MT" panose="020B0502020104020203" pitchFamily="34" charset="0"/>
                <a:cs typeface="B Roya" panose="00000400000000000000" pitchFamily="2" charset="-78"/>
              </a:rPr>
              <a:t>String</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3FED9901-E62C-D895-AB48-C92754184AD3}"/>
              </a:ext>
            </a:extLst>
          </p:cNvPr>
          <p:cNvSpPr txBox="1"/>
          <p:nvPr/>
        </p:nvSpPr>
        <p:spPr>
          <a:xfrm>
            <a:off x="934425" y="1198457"/>
            <a:ext cx="7485674" cy="2301271"/>
          </a:xfrm>
          <a:prstGeom prst="rect">
            <a:avLst/>
          </a:prstGeom>
          <a:noFill/>
        </p:spPr>
        <p:txBody>
          <a:bodyPr wrap="square" rtlCol="0">
            <a:spAutoFit/>
          </a:bodyPr>
          <a:lstStyle/>
          <a:p>
            <a:pPr algn="r" rtl="1">
              <a:lnSpc>
                <a:spcPts val="3500"/>
              </a:lnSpc>
            </a:pPr>
            <a:r>
              <a:rPr lang="fa-IR" sz="2000">
                <a:latin typeface="Gill Sans MT" panose="020B0502020104020203" pitchFamily="34" charset="0"/>
                <a:cs typeface="B Nazanin" panose="00000400000000000000" pitchFamily="2" charset="-78"/>
              </a:rPr>
              <a:t>1. با استفاده از ""  (</a:t>
            </a:r>
            <a:r>
              <a:rPr lang="en-US" sz="2000">
                <a:latin typeface="Gill Sans MT" panose="020B0502020104020203" pitchFamily="34" charset="0"/>
                <a:cs typeface="B Nazanin" panose="00000400000000000000" pitchFamily="2" charset="-78"/>
              </a:rPr>
              <a:t>String constant</a:t>
            </a:r>
            <a:r>
              <a:rPr lang="fa-IR" sz="2000">
                <a:latin typeface="Gill Sans MT" panose="020B0502020104020203" pitchFamily="34" charset="0"/>
                <a:cs typeface="B Nazanin" panose="00000400000000000000" pitchFamily="2" charset="-78"/>
              </a:rPr>
              <a:t> یا </a:t>
            </a:r>
            <a:r>
              <a:rPr lang="en-US" sz="2000">
                <a:latin typeface="Gill Sans MT" panose="020B0502020104020203" pitchFamily="34" charset="0"/>
                <a:cs typeface="B Nazanin" panose="00000400000000000000" pitchFamily="2" charset="-78"/>
              </a:rPr>
              <a:t>String Literal</a:t>
            </a:r>
            <a:r>
              <a:rPr lang="fa-IR" sz="2000">
                <a:latin typeface="Gill Sans MT" panose="020B0502020104020203" pitchFamily="34" charset="0"/>
                <a:cs typeface="B Nazanin" panose="00000400000000000000" pitchFamily="2" charset="-78"/>
              </a:rPr>
              <a:t>)</a:t>
            </a:r>
            <a:endParaRPr lang="en-US" sz="2000">
              <a:latin typeface="Gill Sans MT" panose="020B0502020104020203" pitchFamily="34" charset="0"/>
              <a:cs typeface="B Nazanin" panose="00000400000000000000" pitchFamily="2" charset="-78"/>
            </a:endParaRPr>
          </a:p>
          <a:p>
            <a:pPr algn="r" rtl="1">
              <a:lnSpc>
                <a:spcPts val="3500"/>
              </a:lnSpc>
            </a:pPr>
            <a:endParaRPr lang="en-US"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2. با استفاده از سازنده‌ی کلاس </a:t>
            </a:r>
            <a:r>
              <a:rPr lang="en-US" sz="2000">
                <a:latin typeface="Gill Sans MT" panose="020B0502020104020203" pitchFamily="34" charset="0"/>
                <a:cs typeface="B Nazanin" panose="00000400000000000000" pitchFamily="2" charset="-78"/>
              </a:rPr>
              <a:t>String</a:t>
            </a:r>
            <a:r>
              <a:rPr lang="fa-IR" sz="2000">
                <a:latin typeface="Gill Sans MT" panose="020B0502020104020203" pitchFamily="34" charset="0"/>
                <a:cs typeface="B Nazanin" panose="00000400000000000000" pitchFamily="2" charset="-78"/>
              </a:rPr>
              <a:t> و عبارت </a:t>
            </a:r>
            <a:r>
              <a:rPr lang="en-US" sz="2000">
                <a:latin typeface="Gill Sans MT" panose="020B0502020104020203" pitchFamily="34" charset="0"/>
                <a:cs typeface="B Nazanin" panose="00000400000000000000" pitchFamily="2" charset="-78"/>
              </a:rPr>
              <a:t>new</a:t>
            </a:r>
            <a:r>
              <a:rPr lang="fa-IR" sz="2000">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String Constructor</a:t>
            </a:r>
            <a:r>
              <a:rPr lang="fa-IR" sz="2000">
                <a:latin typeface="Gill Sans MT" panose="020B0502020104020203" pitchFamily="34" charset="0"/>
                <a:cs typeface="B Nazanin" panose="00000400000000000000" pitchFamily="2" charset="-78"/>
              </a:rPr>
              <a:t>)</a:t>
            </a:r>
          </a:p>
          <a:p>
            <a:pPr algn="r" rtl="1">
              <a:lnSpc>
                <a:spcPts val="3500"/>
              </a:lnSpc>
            </a:pPr>
            <a:endParaRPr lang="fa-IR" sz="2000">
              <a:latin typeface="Gill Sans MT" panose="020B0502020104020203" pitchFamily="34" charset="0"/>
              <a:cs typeface="B Nazanin" panose="00000400000000000000" pitchFamily="2" charset="-78"/>
            </a:endParaRPr>
          </a:p>
          <a:p>
            <a:pPr algn="r" rtl="1">
              <a:lnSpc>
                <a:spcPts val="3500"/>
              </a:lnSpc>
            </a:pPr>
            <a:r>
              <a:rPr lang="fa-IR" sz="2000">
                <a:latin typeface="Gill Sans MT" panose="020B0502020104020203" pitchFamily="34" charset="0"/>
                <a:cs typeface="B Nazanin" panose="00000400000000000000" pitchFamily="2" charset="-78"/>
              </a:rPr>
              <a:t>3. با استفاده از کلاس های تغییر پذیر مانند </a:t>
            </a:r>
            <a:r>
              <a:rPr lang="en-US" sz="2000">
                <a:latin typeface="Gill Sans MT" panose="020B0502020104020203" pitchFamily="34" charset="0"/>
                <a:cs typeface="B Nazanin" panose="00000400000000000000" pitchFamily="2" charset="-78"/>
              </a:rPr>
              <a:t>StringBuffer</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StringBuilder</a:t>
            </a:r>
            <a:endParaRPr lang="fa-IR"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14054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a:extLst>
            <a:ext uri="{FF2B5EF4-FFF2-40B4-BE49-F238E27FC236}">
              <a16:creationId xmlns:a16="http://schemas.microsoft.com/office/drawing/2014/main" id="{64E32EDF-D1DB-F291-2803-0BF8ECE03EDD}"/>
            </a:ext>
          </a:extLst>
        </p:cNvPr>
        <p:cNvGrpSpPr/>
        <p:nvPr/>
      </p:nvGrpSpPr>
      <p:grpSpPr>
        <a:xfrm>
          <a:off x="0" y="0"/>
          <a:ext cx="0" cy="0"/>
          <a:chOff x="0" y="0"/>
          <a:chExt cx="0" cy="0"/>
        </a:xfrm>
      </p:grpSpPr>
      <p:sp>
        <p:nvSpPr>
          <p:cNvPr id="1735" name="Google Shape;1735;p43">
            <a:extLst>
              <a:ext uri="{FF2B5EF4-FFF2-40B4-BE49-F238E27FC236}">
                <a16:creationId xmlns:a16="http://schemas.microsoft.com/office/drawing/2014/main" id="{B255442D-A918-A713-523C-DAA839580B6C}"/>
              </a:ext>
            </a:extLst>
          </p:cNvPr>
          <p:cNvSpPr txBox="1">
            <a:spLocks noGrp="1"/>
          </p:cNvSpPr>
          <p:nvPr>
            <p:ph type="title"/>
          </p:nvPr>
        </p:nvSpPr>
        <p:spPr>
          <a:xfrm>
            <a:off x="949616" y="157144"/>
            <a:ext cx="7650804"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latin typeface="Gill Sans MT" panose="020B0502020104020203" pitchFamily="34" charset="0"/>
                <a:cs typeface="B Roya" panose="00000400000000000000" pitchFamily="2" charset="-78"/>
              </a:rPr>
              <a:t>1. استفاده از </a:t>
            </a:r>
            <a:r>
              <a:rPr lang="en-US" sz="2800">
                <a:solidFill>
                  <a:srgbClr val="C39113"/>
                </a:solidFill>
                <a:latin typeface="Gill Sans MT" panose="020B0502020104020203" pitchFamily="34" charset="0"/>
                <a:cs typeface="B Roya" panose="00000400000000000000" pitchFamily="2" charset="-78"/>
              </a:rPr>
              <a:t>String Constant</a:t>
            </a:r>
            <a:endParaRPr sz="2800">
              <a:solidFill>
                <a:srgbClr val="C39113"/>
              </a:solidFill>
              <a:latin typeface="Gill Sans MT" panose="020B0502020104020203" pitchFamily="34" charset="0"/>
              <a:cs typeface="B Roya" panose="00000400000000000000" pitchFamily="2" charset="-78"/>
            </a:endParaRPr>
          </a:p>
        </p:txBody>
      </p:sp>
      <p:sp>
        <p:nvSpPr>
          <p:cNvPr id="3" name="TextBox 2">
            <a:extLst>
              <a:ext uri="{FF2B5EF4-FFF2-40B4-BE49-F238E27FC236}">
                <a16:creationId xmlns:a16="http://schemas.microsoft.com/office/drawing/2014/main" id="{6000DC01-C76B-82D1-90BA-1CC531D057E7}"/>
              </a:ext>
            </a:extLst>
          </p:cNvPr>
          <p:cNvSpPr txBox="1"/>
          <p:nvPr/>
        </p:nvSpPr>
        <p:spPr>
          <a:xfrm>
            <a:off x="446420" y="848414"/>
            <a:ext cx="8154000" cy="2246769"/>
          </a:xfrm>
          <a:prstGeom prst="rect">
            <a:avLst/>
          </a:prstGeom>
          <a:noFill/>
        </p:spPr>
        <p:txBody>
          <a:bodyPr wrap="square" rtlCol="0">
            <a:spAutoFit/>
          </a:bodyPr>
          <a:lstStyle/>
          <a:p>
            <a:pPr algn="r" rtl="1"/>
            <a:r>
              <a:rPr lang="fa-IR" sz="2000" b="0" i="0">
                <a:solidFill>
                  <a:srgbClr val="000000"/>
                </a:solidFill>
                <a:effectLst/>
                <a:latin typeface="Gill Sans MT" panose="020B0502020104020203" pitchFamily="34" charset="0"/>
                <a:cs typeface="B Nazanin" panose="00000400000000000000" pitchFamily="2" charset="-78"/>
              </a:rPr>
              <a:t>می‌توان برای ساخت رشته از "" یا </a:t>
            </a:r>
            <a:r>
              <a:rPr lang="en-US" sz="2000" b="0" i="0">
                <a:solidFill>
                  <a:srgbClr val="000000"/>
                </a:solidFill>
                <a:effectLst/>
                <a:latin typeface="Gill Sans MT" panose="020B0502020104020203" pitchFamily="34" charset="0"/>
                <a:cs typeface="B Nazanin" panose="00000400000000000000" pitchFamily="2" charset="-78"/>
              </a:rPr>
              <a:t>String Literal</a:t>
            </a:r>
            <a:r>
              <a:rPr lang="fa-IR" sz="2000" b="0" i="0">
                <a:solidFill>
                  <a:srgbClr val="000000"/>
                </a:solidFill>
                <a:effectLst/>
                <a:latin typeface="Gill Sans MT" panose="020B0502020104020203" pitchFamily="34" charset="0"/>
                <a:cs typeface="B Nazanin" panose="00000400000000000000" pitchFamily="2" charset="-78"/>
              </a:rPr>
              <a:t> ها استفاده کرد.</a:t>
            </a:r>
          </a:p>
          <a:p>
            <a:pPr algn="r" rtl="1"/>
            <a:r>
              <a:rPr lang="ar-SA" sz="2000" b="0" i="0">
                <a:solidFill>
                  <a:srgbClr val="000000"/>
                </a:solidFill>
                <a:effectLst/>
                <a:latin typeface="Gill Sans MT" panose="020B0502020104020203" pitchFamily="34" charset="0"/>
                <a:cs typeface="B Nazanin" panose="00000400000000000000" pitchFamily="2" charset="-78"/>
              </a:rPr>
              <a:t>در جاوا برای استفاده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بهینه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تر از حافظه از مکانی در</a:t>
            </a:r>
            <a:r>
              <a:rPr lang="fa-IR" sz="2000" b="0" i="0">
                <a:solidFill>
                  <a:srgbClr val="000000"/>
                </a:solidFill>
                <a:effectLst/>
                <a:latin typeface="Gill Sans MT" panose="020B0502020104020203" pitchFamily="34" charset="0"/>
                <a:cs typeface="B Nazanin" panose="00000400000000000000" pitchFamily="2" charset="-78"/>
              </a:rPr>
              <a:t> </a:t>
            </a:r>
            <a:r>
              <a:rPr lang="en-US" sz="2000">
                <a:latin typeface="Gill Sans MT" panose="020B0502020104020203" pitchFamily="34" charset="0"/>
                <a:cs typeface="B Nazanin" panose="00000400000000000000" pitchFamily="2" charset="-78"/>
              </a:rPr>
              <a:t>Heap</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به نام </a:t>
            </a:r>
            <a:r>
              <a:rPr lang="en-GB" sz="2000" b="0" i="0">
                <a:solidFill>
                  <a:srgbClr val="000000"/>
                </a:solidFill>
                <a:effectLst/>
                <a:latin typeface="Gill Sans MT" panose="020B0502020104020203" pitchFamily="34" charset="0"/>
                <a:cs typeface="B Nazanin" panose="00000400000000000000" pitchFamily="2" charset="-78"/>
              </a:rPr>
              <a:t>String Constant Pool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هر </a:t>
            </a:r>
            <a:r>
              <a:rPr lang="en-US" sz="2000" b="0" i="0">
                <a:solidFill>
                  <a:srgbClr val="000000"/>
                </a:solidFill>
                <a:effectLst/>
                <a:latin typeface="Gill Sans MT" panose="020B0502020104020203" pitchFamily="34" charset="0"/>
                <a:cs typeface="B Nazanin" panose="00000400000000000000" pitchFamily="2" charset="-78"/>
              </a:rPr>
              <a:t>String l</a:t>
            </a:r>
            <a:r>
              <a:rPr lang="en-US" sz="2000">
                <a:latin typeface="Gill Sans MT" panose="020B0502020104020203" pitchFamily="34" charset="0"/>
                <a:cs typeface="B Nazanin" panose="00000400000000000000" pitchFamily="2" charset="-78"/>
              </a:rPr>
              <a:t>itral</a:t>
            </a:r>
            <a:r>
              <a:rPr lang="ar-SA"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ای </a:t>
            </a:r>
            <a:r>
              <a:rPr lang="ar-SA" sz="2000" b="0" i="0">
                <a:solidFill>
                  <a:srgbClr val="000000"/>
                </a:solidFill>
                <a:effectLst/>
                <a:latin typeface="Gill Sans MT" panose="020B0502020104020203" pitchFamily="34" charset="0"/>
                <a:cs typeface="B Nazanin" panose="00000400000000000000" pitchFamily="2" charset="-78"/>
              </a:rPr>
              <a:t>که در حین اجرای برنامه ساخته شود،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معادل آن در این مکان ذخیره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a:t>
            </a:r>
            <a:br>
              <a:rPr lang="ar-SA" sz="2000">
                <a:latin typeface="Gill Sans MT" panose="020B0502020104020203" pitchFamily="34" charset="0"/>
                <a:cs typeface="B Nazanin" panose="00000400000000000000" pitchFamily="2" charset="-78"/>
              </a:rPr>
            </a:br>
            <a:r>
              <a:rPr lang="fa-IR" sz="2000">
                <a:latin typeface="Gill Sans MT" panose="020B0502020104020203" pitchFamily="34" charset="0"/>
                <a:cs typeface="B Nazanin" panose="00000400000000000000" pitchFamily="2" charset="-78"/>
              </a:rPr>
              <a:t>د</a:t>
            </a:r>
            <a:r>
              <a:rPr lang="ar-SA" sz="2000" b="0" i="0">
                <a:solidFill>
                  <a:srgbClr val="000000"/>
                </a:solidFill>
                <a:effectLst/>
                <a:latin typeface="Gill Sans MT" panose="020B0502020104020203" pitchFamily="34" charset="0"/>
                <a:cs typeface="B Nazanin" panose="00000400000000000000" pitchFamily="2" charset="-78"/>
              </a:rPr>
              <a:t>ر صورت استفاده از این طریق</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متغیر رشته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ساخته شده به مکان</a:t>
            </a:r>
            <a:r>
              <a:rPr lang="fa-IR" sz="2000">
                <a:latin typeface="Gill Sans MT" panose="020B0502020104020203" pitchFamily="34" charset="0"/>
                <a:cs typeface="B Nazanin" panose="00000400000000000000" pitchFamily="2" charset="-78"/>
              </a:rPr>
              <a:t> مربوطه</a:t>
            </a:r>
            <a:r>
              <a:rPr lang="ar-SA" sz="2000" b="0" i="0">
                <a:solidFill>
                  <a:srgbClr val="000000"/>
                </a:solidFill>
                <a:effectLst/>
                <a:latin typeface="Gill Sans MT" panose="020B0502020104020203" pitchFamily="34" charset="0"/>
                <a:cs typeface="B Nazanin" panose="00000400000000000000" pitchFamily="2" charset="-78"/>
              </a:rPr>
              <a:t> در </a:t>
            </a:r>
            <a:r>
              <a:rPr lang="en-US" sz="2000" b="0" i="0">
                <a:solidFill>
                  <a:srgbClr val="000000"/>
                </a:solidFill>
                <a:effectLst/>
                <a:latin typeface="Gill Sans MT" panose="020B0502020104020203" pitchFamily="34" charset="0"/>
                <a:cs typeface="B Nazanin" panose="00000400000000000000" pitchFamily="2" charset="-78"/>
              </a:rPr>
              <a:t>Pool</a:t>
            </a:r>
            <a:r>
              <a:rPr lang="ar-SA" sz="2000" b="0" i="0">
                <a:solidFill>
                  <a:srgbClr val="000000"/>
                </a:solidFill>
                <a:effectLst/>
                <a:latin typeface="Gill Sans MT" panose="020B0502020104020203" pitchFamily="34" charset="0"/>
                <a:cs typeface="B Nazanin" panose="00000400000000000000" pitchFamily="2" charset="-78"/>
              </a:rPr>
              <a:t>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r>
              <a:rPr lang="en-US"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که برای هر دو مقدار یکسان، یک خانه در نظر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B53EE486-914D-7D64-A5B5-0E328CCABC1A}"/>
              </a:ext>
            </a:extLst>
          </p:cNvPr>
          <p:cNvPicPr>
            <a:picLocks noChangeAspect="1"/>
          </p:cNvPicPr>
          <p:nvPr/>
        </p:nvPicPr>
        <p:blipFill>
          <a:blip r:embed="rId3"/>
          <a:srcRect l="7182"/>
          <a:stretch/>
        </p:blipFill>
        <p:spPr>
          <a:xfrm>
            <a:off x="543580" y="2721596"/>
            <a:ext cx="3719180" cy="221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1">
            <a:extLst>
              <a:ext uri="{FF2B5EF4-FFF2-40B4-BE49-F238E27FC236}">
                <a16:creationId xmlns:a16="http://schemas.microsoft.com/office/drawing/2014/main" id="{6CC8C6C9-6152-4E85-B617-5DB0E8016815}"/>
              </a:ext>
            </a:extLst>
          </p:cNvPr>
          <p:cNvSpPr>
            <a:spLocks noChangeArrowheads="1"/>
          </p:cNvSpPr>
          <p:nvPr/>
        </p:nvSpPr>
        <p:spPr bwMode="auto">
          <a:xfrm>
            <a:off x="4748981" y="3625299"/>
            <a:ext cx="2553519" cy="57708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str1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str2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"Hello" </a:t>
            </a:r>
            <a:r>
              <a:rPr kumimoji="0" lang="en-US" altLang="en-US" sz="1050" b="0" i="0" u="none" strike="noStrike" cap="none" normalizeH="0" baseline="0">
                <a:ln>
                  <a:noFill/>
                </a:ln>
                <a:solidFill>
                  <a:srgbClr val="89DDFF"/>
                </a:solidFill>
                <a:effectLst/>
                <a:latin typeface="JetBrains Mono"/>
              </a:rPr>
              <a:t>;</a:t>
            </a:r>
            <a:br>
              <a:rPr kumimoji="0" lang="en-US" altLang="en-US" sz="1050" b="0" i="0" u="none" strike="noStrike" cap="none" normalizeH="0" baseline="0">
                <a:ln>
                  <a:noFill/>
                </a:ln>
                <a:solidFill>
                  <a:srgbClr val="89DDFF"/>
                </a:solidFill>
                <a:effectLst/>
                <a:latin typeface="JetBrains Mono"/>
              </a:rPr>
            </a:br>
            <a:r>
              <a:rPr kumimoji="0" lang="en-US" altLang="en-US" sz="1050" b="0" i="0" u="none" strike="noStrike" cap="none" normalizeH="0" baseline="0">
                <a:ln>
                  <a:noFill/>
                </a:ln>
                <a:solidFill>
                  <a:srgbClr val="FFCB6B"/>
                </a:solidFill>
                <a:effectLst/>
                <a:latin typeface="JetBrains Mono"/>
              </a:rPr>
              <a:t>String </a:t>
            </a:r>
            <a:r>
              <a:rPr kumimoji="0" lang="en-US" altLang="en-US" sz="1050" b="0" i="0" u="none" strike="noStrike" cap="none" normalizeH="0" baseline="0">
                <a:ln>
                  <a:noFill/>
                </a:ln>
                <a:solidFill>
                  <a:srgbClr val="EEFFE3"/>
                </a:solidFill>
                <a:effectLst/>
                <a:latin typeface="JetBrains Mono"/>
              </a:rPr>
              <a:t>str3 </a:t>
            </a:r>
            <a:r>
              <a:rPr kumimoji="0" lang="en-US" altLang="en-US" sz="1050" b="0" i="0" u="none" strike="noStrike" cap="none" normalizeH="0" baseline="0">
                <a:ln>
                  <a:noFill/>
                </a:ln>
                <a:solidFill>
                  <a:srgbClr val="89DDFF"/>
                </a:solidFill>
                <a:effectLst/>
                <a:latin typeface="JetBrains Mono"/>
              </a:rPr>
              <a:t>= </a:t>
            </a:r>
            <a:r>
              <a:rPr kumimoji="0" lang="en-US" altLang="en-US" sz="1050" b="0" i="0" u="none" strike="noStrike" cap="none" normalizeH="0" baseline="0">
                <a:ln>
                  <a:noFill/>
                </a:ln>
                <a:solidFill>
                  <a:srgbClr val="C3E88D"/>
                </a:solidFill>
                <a:effectLst/>
                <a:latin typeface="JetBrains Mono"/>
              </a:rPr>
              <a:t>"Class" </a:t>
            </a:r>
            <a:r>
              <a:rPr kumimoji="0" lang="en-US" altLang="en-US" sz="1050" b="0" i="0" u="none" strike="noStrike" cap="none" normalizeH="0" baseline="0">
                <a:ln>
                  <a:noFill/>
                </a:ln>
                <a:solidFill>
                  <a:srgbClr val="89DDFF"/>
                </a:solidFill>
                <a:effectLst/>
                <a:latin typeface="JetBrains Mono"/>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17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6">
          <a:extLst>
            <a:ext uri="{FF2B5EF4-FFF2-40B4-BE49-F238E27FC236}">
              <a16:creationId xmlns:a16="http://schemas.microsoft.com/office/drawing/2014/main" id="{035B2E0E-990E-EDF0-0567-F4075229BC73}"/>
            </a:ext>
          </a:extLst>
        </p:cNvPr>
        <p:cNvGrpSpPr/>
        <p:nvPr/>
      </p:nvGrpSpPr>
      <p:grpSpPr>
        <a:xfrm>
          <a:off x="0" y="0"/>
          <a:ext cx="0" cy="0"/>
          <a:chOff x="0" y="0"/>
          <a:chExt cx="0" cy="0"/>
        </a:xfrm>
      </p:grpSpPr>
      <p:sp>
        <p:nvSpPr>
          <p:cNvPr id="2" name="Google Shape;1735;p43">
            <a:extLst>
              <a:ext uri="{FF2B5EF4-FFF2-40B4-BE49-F238E27FC236}">
                <a16:creationId xmlns:a16="http://schemas.microsoft.com/office/drawing/2014/main" id="{40662F1B-2D3D-B139-4B2A-9D3673B3B33C}"/>
              </a:ext>
            </a:extLst>
          </p:cNvPr>
          <p:cNvSpPr txBox="1">
            <a:spLocks/>
          </p:cNvSpPr>
          <p:nvPr/>
        </p:nvSpPr>
        <p:spPr>
          <a:xfrm>
            <a:off x="1046774" y="189300"/>
            <a:ext cx="7572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pPr algn="r" rtl="1"/>
            <a:r>
              <a:rPr lang="fa-IR" sz="2800">
                <a:solidFill>
                  <a:srgbClr val="C39113"/>
                </a:solidFill>
                <a:latin typeface="Gill Sans MT" panose="020B0502020104020203" pitchFamily="34" charset="0"/>
                <a:cs typeface="B Roya" panose="00000400000000000000" pitchFamily="2" charset="-78"/>
              </a:rPr>
              <a:t>2. استفاده از </a:t>
            </a:r>
            <a:r>
              <a:rPr lang="en-US" sz="2800">
                <a:solidFill>
                  <a:srgbClr val="C39113"/>
                </a:solidFill>
                <a:latin typeface="Gill Sans MT" panose="020B0502020104020203" pitchFamily="34" charset="0"/>
                <a:cs typeface="B Roya" panose="00000400000000000000" pitchFamily="2" charset="-78"/>
              </a:rPr>
              <a:t> String Constructor</a:t>
            </a:r>
            <a:endParaRPr lang="en-GB" sz="2800">
              <a:solidFill>
                <a:srgbClr val="C39113"/>
              </a:solidFill>
              <a:latin typeface="Gill Sans MT" panose="020B0502020104020203" pitchFamily="34" charset="0"/>
            </a:endParaRPr>
          </a:p>
        </p:txBody>
      </p:sp>
      <p:sp>
        <p:nvSpPr>
          <p:cNvPr id="3" name="TextBox 2">
            <a:extLst>
              <a:ext uri="{FF2B5EF4-FFF2-40B4-BE49-F238E27FC236}">
                <a16:creationId xmlns:a16="http://schemas.microsoft.com/office/drawing/2014/main" id="{221181F6-FF4E-7F07-6DAB-48E242E68469}"/>
              </a:ext>
            </a:extLst>
          </p:cNvPr>
          <p:cNvSpPr txBox="1"/>
          <p:nvPr/>
        </p:nvSpPr>
        <p:spPr>
          <a:xfrm>
            <a:off x="330200" y="950406"/>
            <a:ext cx="8289544" cy="1403589"/>
          </a:xfrm>
          <a:prstGeom prst="rect">
            <a:avLst/>
          </a:prstGeom>
          <a:noFill/>
        </p:spPr>
        <p:txBody>
          <a:bodyPr wrap="square" rtlCol="0">
            <a:spAutoFit/>
          </a:bodyPr>
          <a:lstStyle/>
          <a:p>
            <a:pPr algn="r" rtl="1">
              <a:lnSpc>
                <a:spcPts val="3500"/>
              </a:lnSpc>
            </a:pPr>
            <a:r>
              <a:rPr lang="fa-IR" sz="2000" b="0" i="0">
                <a:solidFill>
                  <a:srgbClr val="000000"/>
                </a:solidFill>
                <a:effectLst/>
                <a:latin typeface="Gill Sans MT" panose="020B0502020104020203" pitchFamily="34" charset="0"/>
                <a:cs typeface="B Nazanin" panose="00000400000000000000" pitchFamily="2" charset="-78"/>
              </a:rPr>
              <a:t>می‌توان از سازنده کلاس </a:t>
            </a:r>
            <a:r>
              <a:rPr lang="en-US" sz="2000" b="0" i="0">
                <a:solidFill>
                  <a:srgbClr val="000000"/>
                </a:solidFill>
                <a:effectLst/>
                <a:latin typeface="Gill Sans MT" panose="020B0502020104020203" pitchFamily="34" charset="0"/>
                <a:cs typeface="B Nazanin" panose="00000400000000000000" pitchFamily="2" charset="-78"/>
              </a:rPr>
              <a:t>String</a:t>
            </a:r>
            <a:r>
              <a:rPr lang="fa-IR" sz="2000" b="0" i="0">
                <a:solidFill>
                  <a:srgbClr val="000000"/>
                </a:solidFill>
                <a:effectLst/>
                <a:latin typeface="Gill Sans MT" panose="020B0502020104020203" pitchFamily="34" charset="0"/>
                <a:cs typeface="B Nazanin" panose="00000400000000000000" pitchFamily="2" charset="-78"/>
              </a:rPr>
              <a:t> و کلمه </a:t>
            </a:r>
            <a:r>
              <a:rPr lang="en-US" sz="2000" b="0" i="0">
                <a:solidFill>
                  <a:srgbClr val="000000"/>
                </a:solidFill>
                <a:effectLst/>
                <a:latin typeface="Gill Sans MT" panose="020B0502020104020203" pitchFamily="34" charset="0"/>
                <a:cs typeface="B Nazanin" panose="00000400000000000000" pitchFamily="2" charset="-78"/>
              </a:rPr>
              <a:t>new</a:t>
            </a:r>
            <a:r>
              <a:rPr lang="fa-IR" sz="2000" b="0" i="0">
                <a:solidFill>
                  <a:srgbClr val="000000"/>
                </a:solidFill>
                <a:effectLst/>
                <a:latin typeface="Gill Sans MT" panose="020B0502020104020203" pitchFamily="34" charset="0"/>
                <a:cs typeface="B Nazanin" panose="00000400000000000000" pitchFamily="2" charset="-78"/>
              </a:rPr>
              <a:t> برای ساخت رشته استفاده کرد.</a:t>
            </a:r>
            <a:endParaRPr lang="en-US" sz="2000" b="0" i="0">
              <a:solidFill>
                <a:srgbClr val="000000"/>
              </a:solidFill>
              <a:effectLst/>
              <a:latin typeface="Gill Sans MT" panose="020B0502020104020203" pitchFamily="34" charset="0"/>
              <a:cs typeface="B Nazanin" panose="00000400000000000000" pitchFamily="2" charset="-78"/>
            </a:endParaRPr>
          </a:p>
          <a:p>
            <a:pPr algn="r" rtl="1">
              <a:lnSpc>
                <a:spcPts val="3500"/>
              </a:lnSpc>
            </a:pPr>
            <a:r>
              <a:rPr lang="ar-SA" sz="2000" b="0" i="0">
                <a:solidFill>
                  <a:srgbClr val="000000"/>
                </a:solidFill>
                <a:effectLst/>
                <a:latin typeface="Gill Sans MT" panose="020B0502020104020203" pitchFamily="34" charset="0"/>
                <a:cs typeface="B Nazanin" panose="00000400000000000000" pitchFamily="2" charset="-78"/>
              </a:rPr>
              <a:t>در این حالت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محل مجزایی برای هر رشته در </a:t>
            </a:r>
            <a:r>
              <a:rPr lang="en-US" sz="2000" b="0" i="0">
                <a:solidFill>
                  <a:srgbClr val="000000"/>
                </a:solidFill>
                <a:effectLst/>
                <a:latin typeface="Gill Sans MT" panose="020B0502020104020203" pitchFamily="34" charset="0"/>
                <a:cs typeface="B Nazanin" panose="00000400000000000000" pitchFamily="2" charset="-78"/>
              </a:rPr>
              <a:t>Heap</a:t>
            </a:r>
            <a:r>
              <a:rPr lang="ar-SA" sz="2000" b="0" i="0">
                <a:solidFill>
                  <a:srgbClr val="000000"/>
                </a:solidFill>
                <a:effectLst/>
                <a:latin typeface="Gill Sans MT" panose="020B0502020104020203" pitchFamily="34" charset="0"/>
                <a:cs typeface="B Nazanin" panose="00000400000000000000" pitchFamily="2" charset="-78"/>
              </a:rPr>
              <a:t> در نظر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گیرد و متغیر آن به این مکان اشاره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a:t>
            </a:r>
            <a:endParaRPr lang="fa-IR" sz="2000">
              <a:latin typeface="Gill Sans MT" panose="020B0502020104020203" pitchFamily="34" charset="0"/>
              <a:cs typeface="B Nazanin" panose="00000400000000000000" pitchFamily="2" charset="-78"/>
            </a:endParaRPr>
          </a:p>
        </p:txBody>
      </p:sp>
      <p:grpSp>
        <p:nvGrpSpPr>
          <p:cNvPr id="16" name="Group 15">
            <a:extLst>
              <a:ext uri="{FF2B5EF4-FFF2-40B4-BE49-F238E27FC236}">
                <a16:creationId xmlns:a16="http://schemas.microsoft.com/office/drawing/2014/main" id="{8D04BDEC-3A8F-BC97-51B2-128DDD35A2AE}"/>
              </a:ext>
            </a:extLst>
          </p:cNvPr>
          <p:cNvGrpSpPr/>
          <p:nvPr/>
        </p:nvGrpSpPr>
        <p:grpSpPr>
          <a:xfrm>
            <a:off x="508000" y="2542401"/>
            <a:ext cx="3937000" cy="2340460"/>
            <a:chOff x="508000" y="2542401"/>
            <a:chExt cx="3937000" cy="2340460"/>
          </a:xfrm>
        </p:grpSpPr>
        <p:pic>
          <p:nvPicPr>
            <p:cNvPr id="5" name="Picture 4">
              <a:extLst>
                <a:ext uri="{FF2B5EF4-FFF2-40B4-BE49-F238E27FC236}">
                  <a16:creationId xmlns:a16="http://schemas.microsoft.com/office/drawing/2014/main" id="{2B92EF78-EA9C-0300-ED04-90A7DE5E4FB4}"/>
                </a:ext>
              </a:extLst>
            </p:cNvPr>
            <p:cNvPicPr>
              <a:picLocks noChangeAspect="1"/>
            </p:cNvPicPr>
            <p:nvPr/>
          </p:nvPicPr>
          <p:blipFill>
            <a:blip r:embed="rId3"/>
            <a:stretch>
              <a:fillRect/>
            </a:stretch>
          </p:blipFill>
          <p:spPr>
            <a:xfrm>
              <a:off x="508000" y="2542401"/>
              <a:ext cx="3937000" cy="2340460"/>
            </a:xfrm>
            <a:prstGeom prst="roundRect">
              <a:avLst/>
            </a:prstGeom>
            <a:effectLst>
              <a:glow>
                <a:schemeClr val="accent1">
                  <a:alpha val="40000"/>
                </a:schemeClr>
              </a:glow>
              <a:outerShdw blurRad="50800" dist="50800" dir="5400000" algn="ctr" rotWithShape="0">
                <a:srgbClr val="000000">
                  <a:alpha val="34000"/>
                </a:srgbClr>
              </a:outerShdw>
              <a:softEdge rad="0"/>
            </a:effectLst>
          </p:spPr>
        </p:pic>
        <p:sp>
          <p:nvSpPr>
            <p:cNvPr id="7" name="TextBox 6">
              <a:extLst>
                <a:ext uri="{FF2B5EF4-FFF2-40B4-BE49-F238E27FC236}">
                  <a16:creationId xmlns:a16="http://schemas.microsoft.com/office/drawing/2014/main" id="{0397B41B-90F7-9B0F-55E9-F7BF3FEE2901}"/>
                </a:ext>
              </a:extLst>
            </p:cNvPr>
            <p:cNvSpPr txBox="1"/>
            <p:nvPr/>
          </p:nvSpPr>
          <p:spPr>
            <a:xfrm>
              <a:off x="1270000" y="4307394"/>
              <a:ext cx="26475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str3</a:t>
              </a:r>
              <a:endParaRPr lang="en-GB" sz="900" b="1">
                <a:solidFill>
                  <a:srgbClr val="5AC889"/>
                </a:solidFill>
              </a:endParaRPr>
            </a:p>
          </p:txBody>
        </p:sp>
        <p:cxnSp>
          <p:nvCxnSpPr>
            <p:cNvPr id="11" name="Straight Arrow Connector 10">
              <a:extLst>
                <a:ext uri="{FF2B5EF4-FFF2-40B4-BE49-F238E27FC236}">
                  <a16:creationId xmlns:a16="http://schemas.microsoft.com/office/drawing/2014/main" id="{B2DDB05C-52D6-2F13-1BA9-9ED8F516C6AB}"/>
                </a:ext>
              </a:extLst>
            </p:cNvPr>
            <p:cNvCxnSpPr>
              <a:cxnSpLocks/>
            </p:cNvCxnSpPr>
            <p:nvPr/>
          </p:nvCxnSpPr>
          <p:spPr>
            <a:xfrm flipV="1">
              <a:off x="1534750" y="3858102"/>
              <a:ext cx="1538650" cy="564708"/>
            </a:xfrm>
            <a:prstGeom prst="straightConnector1">
              <a:avLst/>
            </a:prstGeom>
            <a:ln w="1778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70A126A-60BB-1BFD-1712-0E0805EF8F5D}"/>
                </a:ext>
              </a:extLst>
            </p:cNvPr>
            <p:cNvSpPr txBox="1"/>
            <p:nvPr/>
          </p:nvSpPr>
          <p:spPr>
            <a:xfrm>
              <a:off x="2971800" y="3655260"/>
              <a:ext cx="457200" cy="174851"/>
            </a:xfrm>
            <a:prstGeom prst="rect">
              <a:avLst/>
            </a:prstGeom>
            <a:noFill/>
            <a:ln w="19050">
              <a:solidFill>
                <a:schemeClr val="tx1"/>
              </a:solidFill>
            </a:ln>
          </p:spPr>
          <p:txBody>
            <a:bodyPr wrap="square" lIns="18000" tIns="18000" rIns="18000" bIns="18000" rtlCol="0">
              <a:spAutoFit/>
            </a:bodyPr>
            <a:lstStyle/>
            <a:p>
              <a:r>
                <a:rPr lang="en-US" sz="900" b="1">
                  <a:solidFill>
                    <a:srgbClr val="5AC889"/>
                  </a:solidFill>
                </a:rPr>
                <a:t>“John”</a:t>
              </a:r>
              <a:endParaRPr lang="en-GB" sz="900" b="1">
                <a:solidFill>
                  <a:srgbClr val="5AC889"/>
                </a:solidFill>
              </a:endParaRPr>
            </a:p>
          </p:txBody>
        </p:sp>
      </p:grpSp>
      <p:sp>
        <p:nvSpPr>
          <p:cNvPr id="15" name="Rectangle 1">
            <a:extLst>
              <a:ext uri="{FF2B5EF4-FFF2-40B4-BE49-F238E27FC236}">
                <a16:creationId xmlns:a16="http://schemas.microsoft.com/office/drawing/2014/main" id="{A9AC7679-409E-F4AE-A16E-58450AA12311}"/>
              </a:ext>
            </a:extLst>
          </p:cNvPr>
          <p:cNvSpPr>
            <a:spLocks noChangeArrowheads="1"/>
          </p:cNvSpPr>
          <p:nvPr/>
        </p:nvSpPr>
        <p:spPr bwMode="auto">
          <a:xfrm>
            <a:off x="4709750" y="3620914"/>
            <a:ext cx="3378200" cy="60016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str1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str2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"Doe"</a:t>
            </a:r>
            <a:r>
              <a:rPr kumimoji="0" lang="en-US" altLang="en-US" sz="1100" b="0" i="0" u="none" strike="noStrike" cap="none" normalizeH="0" baseline="0">
                <a:ln>
                  <a:noFill/>
                </a:ln>
                <a:solidFill>
                  <a:srgbClr val="89DDFF"/>
                </a:solidFill>
                <a:effectLst/>
                <a:latin typeface="JetBrains Mono"/>
              </a:rPr>
              <a:t>) ;</a:t>
            </a:r>
            <a:br>
              <a:rPr kumimoji="0" lang="en-US" altLang="en-US" sz="1100" b="0" i="0" u="none" strike="noStrike" cap="none" normalizeH="0" baseline="0">
                <a:ln>
                  <a:noFill/>
                </a:ln>
                <a:solidFill>
                  <a:srgbClr val="89DDFF"/>
                </a:solidFill>
                <a:effectLst/>
                <a:latin typeface="JetBrains Mono"/>
              </a:rPr>
            </a:br>
            <a:r>
              <a:rPr kumimoji="0" lang="en-US" altLang="en-US" sz="1100" b="0" i="0" u="none" strike="noStrike" cap="none" normalizeH="0" baseline="0">
                <a:ln>
                  <a:noFill/>
                </a:ln>
                <a:solidFill>
                  <a:srgbClr val="FFCB6B"/>
                </a:solidFill>
                <a:effectLst/>
                <a:latin typeface="JetBrains Mono"/>
              </a:rPr>
              <a:t>String </a:t>
            </a:r>
            <a:r>
              <a:rPr kumimoji="0" lang="en-US" altLang="en-US" sz="1100" b="0" i="0" u="none" strike="noStrike" cap="none" normalizeH="0" baseline="0">
                <a:ln>
                  <a:noFill/>
                </a:ln>
                <a:solidFill>
                  <a:srgbClr val="EEFFE3"/>
                </a:solidFill>
                <a:effectLst/>
                <a:latin typeface="JetBrains Mono"/>
              </a:rPr>
              <a:t>str3 </a:t>
            </a:r>
            <a:r>
              <a:rPr kumimoji="0" lang="en-US" altLang="en-US" sz="1100" b="0" i="0" u="none" strike="noStrike" cap="none" normalizeH="0" baseline="0">
                <a:ln>
                  <a:noFill/>
                </a:ln>
                <a:solidFill>
                  <a:srgbClr val="89DDFF"/>
                </a:solidFill>
                <a:effectLst/>
                <a:latin typeface="JetBrains Mono"/>
              </a:rPr>
              <a:t>= </a:t>
            </a:r>
            <a:r>
              <a:rPr kumimoji="0" lang="en-US" altLang="en-US" sz="1100" b="0" i="1" u="none" strike="noStrike" cap="none" normalizeH="0" baseline="0">
                <a:ln>
                  <a:noFill/>
                </a:ln>
                <a:solidFill>
                  <a:srgbClr val="C792EA"/>
                </a:solidFill>
                <a:effectLst/>
                <a:latin typeface="JetBrains Mono"/>
              </a:rPr>
              <a:t>new </a:t>
            </a:r>
            <a:r>
              <a:rPr kumimoji="0" lang="en-US" altLang="en-US" sz="1100" b="0" i="0" u="none" strike="noStrike" cap="none" normalizeH="0" baseline="0">
                <a:ln>
                  <a:noFill/>
                </a:ln>
                <a:solidFill>
                  <a:srgbClr val="82AAFF"/>
                </a:solidFill>
                <a:effectLst/>
                <a:latin typeface="JetBrains Mono"/>
              </a:rPr>
              <a:t>String </a:t>
            </a:r>
            <a:r>
              <a:rPr kumimoji="0" lang="en-US" altLang="en-US" sz="1100" b="0" i="0" u="none" strike="noStrike" cap="none" normalizeH="0" baseline="0">
                <a:ln>
                  <a:noFill/>
                </a:ln>
                <a:solidFill>
                  <a:srgbClr val="89DDFF"/>
                </a:solidFill>
                <a:effectLst/>
                <a:latin typeface="JetBrains Mono"/>
              </a:rPr>
              <a:t>(</a:t>
            </a:r>
            <a:r>
              <a:rPr kumimoji="0" lang="en-US" altLang="en-US" sz="1100" b="0" i="0" u="none" strike="noStrike" cap="none" normalizeH="0" baseline="0">
                <a:ln>
                  <a:noFill/>
                </a:ln>
                <a:solidFill>
                  <a:srgbClr val="C3E88D"/>
                </a:solidFill>
                <a:effectLst/>
                <a:latin typeface="JetBrains Mono"/>
              </a:rPr>
              <a:t>"John"</a:t>
            </a:r>
            <a:r>
              <a:rPr kumimoji="0" lang="en-US" altLang="en-US" sz="1100" b="0" i="0" u="none" strike="noStrike" cap="none" normalizeH="0" baseline="0">
                <a:ln>
                  <a:noFill/>
                </a:ln>
                <a:solidFill>
                  <a:srgbClr val="89DDFF"/>
                </a:solidFill>
                <a:effectLst/>
                <a:latin typeface="JetBrains Mono"/>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98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2102</Words>
  <Application>Microsoft Office PowerPoint</Application>
  <PresentationFormat>On-screen Show (16:9)</PresentationFormat>
  <Paragraphs>125</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Roboto Condensed Light</vt:lpstr>
      <vt:lpstr>Arial</vt:lpstr>
      <vt:lpstr>Cambria</vt:lpstr>
      <vt:lpstr>B Nazanin</vt:lpstr>
      <vt:lpstr>JetBrains Mono</vt:lpstr>
      <vt:lpstr>Gill Sans MT</vt:lpstr>
      <vt:lpstr>B Roya</vt:lpstr>
      <vt:lpstr>Wingdings</vt:lpstr>
      <vt:lpstr>IBM Plex Mono</vt:lpstr>
      <vt:lpstr>Poppins</vt:lpstr>
      <vt:lpstr>B Zar</vt:lpstr>
      <vt:lpstr>A Iranian Sans</vt:lpstr>
      <vt:lpstr>Introduction to Coding Workshop by Slidesgo</vt:lpstr>
      <vt:lpstr>    کارگاه برنامه نویسی پیشرفته دستورکار 3 </vt:lpstr>
      <vt:lpstr>مقدمه</vt:lpstr>
      <vt:lpstr>Object Composition</vt:lpstr>
      <vt:lpstr>PowerPoint Presentation</vt:lpstr>
      <vt:lpstr>PowerPoint Presentation</vt:lpstr>
      <vt:lpstr>رشته ها (String) در جاوا</vt:lpstr>
      <vt:lpstr>PowerPoint Presentation</vt:lpstr>
      <vt:lpstr>1. استفاده از String Constant</vt:lpstr>
      <vt:lpstr>PowerPoint Presentation</vt:lpstr>
      <vt:lpstr>مقایسه دو رشته با عملگر ==</vt:lpstr>
      <vt:lpstr>مقایسه دو رشته با عملگر ==</vt:lpstr>
      <vt:lpstr>PowerPoint Presentation</vt:lpstr>
      <vt:lpstr>PowerPoint Presentation</vt:lpstr>
      <vt:lpstr>برخی متد‌های پرکاربرد String </vt:lpstr>
      <vt:lpstr>برخی متد‌های پرکاربرد String </vt:lpstr>
      <vt:lpstr>برخی متد‌های پرکاربرد String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Alireza Atharifard</cp:lastModifiedBy>
  <cp:revision>30</cp:revision>
  <dcterms:modified xsi:type="dcterms:W3CDTF">2025-03-15T11:50:55Z</dcterms:modified>
</cp:coreProperties>
</file>